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5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6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notesSlides/notesSlide7.xml" ContentType="application/vnd.openxmlformats-officedocument.presentationml.notesSlide+xml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8.xml" ContentType="application/vnd.openxmlformats-officedocument.presentationml.notesSlide+xml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notesSlides/notesSlide9.xml" ContentType="application/vnd.openxmlformats-officedocument.presentationml.notesSlide+xml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notesSlides/notesSlide10.xml" ContentType="application/vnd.openxmlformats-officedocument.presentationml.notesSlide+xml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notesSlides/notesSlide11.xml" ContentType="application/vnd.openxmlformats-officedocument.presentationml.notesSlide+xml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notesSlides/notesSlide12.xml" ContentType="application/vnd.openxmlformats-officedocument.presentationml.notesSlide+xml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notesSlides/notesSlide13.xml" ContentType="application/vnd.openxmlformats-officedocument.presentationml.notesSlide+xml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notesSlides/notesSlide14.xml" ContentType="application/vnd.openxmlformats-officedocument.presentationml.notesSlide+xml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notesSlides/notesSlide15.xml" ContentType="application/vnd.openxmlformats-officedocument.presentationml.notesSlide+xml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notesSlides/notesSlide16.xml" ContentType="application/vnd.openxmlformats-officedocument.presentationml.notesSlide+xml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notesSlides/notesSlide17.xml" ContentType="application/vnd.openxmlformats-officedocument.presentationml.notesSlide+xml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notesSlides/notesSlide23.xml" ContentType="application/vnd.openxmlformats-officedocument.presentationml.notesSlide+xml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notesSlides/notesSlide24.xml" ContentType="application/vnd.openxmlformats-officedocument.presentationml.notesSlide+xml"/>
  <Override PartName="/ppt/embeddings/oleObject54.bin" ContentType="application/vnd.openxmlformats-officedocument.oleObject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notesSlides/notesSlide33.xml" ContentType="application/vnd.openxmlformats-officedocument.presentationml.notesSlide+xml"/>
  <Override PartName="/ppt/embeddings/oleObject60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37"/>
  </p:notesMasterIdLst>
  <p:sldIdLst>
    <p:sldId id="256" r:id="rId3"/>
    <p:sldId id="361" r:id="rId4"/>
    <p:sldId id="345" r:id="rId5"/>
    <p:sldId id="388" r:id="rId6"/>
    <p:sldId id="404" r:id="rId7"/>
    <p:sldId id="385" r:id="rId8"/>
    <p:sldId id="405" r:id="rId9"/>
    <p:sldId id="402" r:id="rId10"/>
    <p:sldId id="386" r:id="rId11"/>
    <p:sldId id="390" r:id="rId12"/>
    <p:sldId id="392" r:id="rId13"/>
    <p:sldId id="410" r:id="rId14"/>
    <p:sldId id="409" r:id="rId15"/>
    <p:sldId id="414" r:id="rId16"/>
    <p:sldId id="411" r:id="rId17"/>
    <p:sldId id="412" r:id="rId18"/>
    <p:sldId id="413" r:id="rId19"/>
    <p:sldId id="435" r:id="rId20"/>
    <p:sldId id="431" r:id="rId21"/>
    <p:sldId id="430" r:id="rId22"/>
    <p:sldId id="408" r:id="rId23"/>
    <p:sldId id="415" r:id="rId24"/>
    <p:sldId id="417" r:id="rId25"/>
    <p:sldId id="419" r:id="rId26"/>
    <p:sldId id="420" r:id="rId27"/>
    <p:sldId id="421" r:id="rId28"/>
    <p:sldId id="416" r:id="rId29"/>
    <p:sldId id="432" r:id="rId30"/>
    <p:sldId id="436" r:id="rId31"/>
    <p:sldId id="400" r:id="rId32"/>
    <p:sldId id="433" r:id="rId33"/>
    <p:sldId id="434" r:id="rId34"/>
    <p:sldId id="437" r:id="rId35"/>
    <p:sldId id="373" r:id="rId36"/>
  </p:sldIdLst>
  <p:sldSz cx="9144000" cy="6858000" type="screen4x3"/>
  <p:notesSz cx="6796088" cy="987425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1pPr>
    <a:lvl2pPr marL="742950" indent="-285750" algn="l" defTabSz="449263" rtl="0" fontAlgn="base">
      <a:spcBef>
        <a:spcPct val="0"/>
      </a:spcBef>
      <a:spcAft>
        <a:spcPct val="0"/>
      </a:spcAft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2pPr>
    <a:lvl3pPr marL="1143000" indent="-228600" algn="l" defTabSz="449263" rtl="0" fontAlgn="base">
      <a:spcBef>
        <a:spcPct val="0"/>
      </a:spcBef>
      <a:spcAft>
        <a:spcPct val="0"/>
      </a:spcAft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3pPr>
    <a:lvl4pPr marL="1600200" indent="-228600" algn="l" defTabSz="449263" rtl="0" fontAlgn="base">
      <a:spcBef>
        <a:spcPct val="0"/>
      </a:spcBef>
      <a:spcAft>
        <a:spcPct val="0"/>
      </a:spcAft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4pPr>
    <a:lvl5pPr marL="2057400" indent="-228600" algn="l" defTabSz="449263" rtl="0" fontAlgn="base">
      <a:spcBef>
        <a:spcPct val="0"/>
      </a:spcBef>
      <a:spcAft>
        <a:spcPct val="0"/>
      </a:spcAft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ller Mendoza Jimenez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5" autoAdjust="0"/>
    <p:restoredTop sz="96044" autoAdjust="0"/>
  </p:normalViewPr>
  <p:slideViewPr>
    <p:cSldViewPr snapToGrid="0">
      <p:cViewPr>
        <p:scale>
          <a:sx n="100" d="100"/>
          <a:sy n="100" d="100"/>
        </p:scale>
        <p:origin x="-1824" y="-12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commentAuthors" Target="commentAuthors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Relationship Id="rId2" Type="http://schemas.openxmlformats.org/officeDocument/2006/relationships/image" Target="../media/image41.emf"/><Relationship Id="rId3" Type="http://schemas.openxmlformats.org/officeDocument/2006/relationships/image" Target="../media/image4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Relationship Id="rId2" Type="http://schemas.openxmlformats.org/officeDocument/2006/relationships/image" Target="../media/image4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Relationship Id="rId2" Type="http://schemas.openxmlformats.org/officeDocument/2006/relationships/image" Target="../media/image46.wmf"/><Relationship Id="rId3" Type="http://schemas.openxmlformats.org/officeDocument/2006/relationships/image" Target="../media/image4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Relationship Id="rId2" Type="http://schemas.openxmlformats.org/officeDocument/2006/relationships/image" Target="../media/image5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Relationship Id="rId2" Type="http://schemas.openxmlformats.org/officeDocument/2006/relationships/image" Target="../media/image56.emf"/><Relationship Id="rId3" Type="http://schemas.openxmlformats.org/officeDocument/2006/relationships/image" Target="../media/image5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Relationship Id="rId2" Type="http://schemas.openxmlformats.org/officeDocument/2006/relationships/image" Target="../media/image5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Relationship Id="rId2" Type="http://schemas.openxmlformats.org/officeDocument/2006/relationships/image" Target="../media/image6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Relationship Id="rId2" Type="http://schemas.openxmlformats.org/officeDocument/2006/relationships/image" Target="../media/image73.emf"/><Relationship Id="rId3" Type="http://schemas.openxmlformats.org/officeDocument/2006/relationships/image" Target="../media/image7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1.emf"/><Relationship Id="rId1" Type="http://schemas.openxmlformats.org/officeDocument/2006/relationships/image" Target="../media/image9.emf"/><Relationship Id="rId2" Type="http://schemas.openxmlformats.org/officeDocument/2006/relationships/image" Target="../media/image10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4" Type="http://schemas.openxmlformats.org/officeDocument/2006/relationships/image" Target="../media/image22.wmf"/><Relationship Id="rId5" Type="http://schemas.openxmlformats.org/officeDocument/2006/relationships/image" Target="../media/image23.emf"/><Relationship Id="rId1" Type="http://schemas.openxmlformats.org/officeDocument/2006/relationships/image" Target="../media/image19.wmf"/><Relationship Id="rId2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24.emf"/><Relationship Id="rId3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1" Type="http://schemas.openxmlformats.org/officeDocument/2006/relationships/image" Target="../media/image29.emf"/><Relationship Id="rId2" Type="http://schemas.openxmlformats.org/officeDocument/2006/relationships/image" Target="../media/image3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AutoShape 1"/>
          <p:cNvSpPr>
            <a:spLocks noChangeArrowheads="1"/>
          </p:cNvSpPr>
          <p:nvPr/>
        </p:nvSpPr>
        <p:spPr bwMode="auto">
          <a:xfrm>
            <a:off x="0" y="0"/>
            <a:ext cx="6796088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  <p:sp>
        <p:nvSpPr>
          <p:cNvPr id="62467" name="AutoShape 2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  <p:sp>
        <p:nvSpPr>
          <p:cNvPr id="62468" name="AutoShape 3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  <p:sp>
        <p:nvSpPr>
          <p:cNvPr id="62469" name="AutoShape 4"/>
          <p:cNvSpPr>
            <a:spLocks noChangeArrowheads="1"/>
          </p:cNvSpPr>
          <p:nvPr/>
        </p:nvSpPr>
        <p:spPr bwMode="auto">
          <a:xfrm>
            <a:off x="0" y="0"/>
            <a:ext cx="6799263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  <p:sp>
        <p:nvSpPr>
          <p:cNvPr id="62470" name="Text Box 5"/>
          <p:cNvSpPr txBox="1">
            <a:spLocks noChangeArrowheads="1"/>
          </p:cNvSpPr>
          <p:nvPr/>
        </p:nvSpPr>
        <p:spPr bwMode="auto">
          <a:xfrm>
            <a:off x="0" y="0"/>
            <a:ext cx="294322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  <p:sp>
        <p:nvSpPr>
          <p:cNvPr id="62471" name="Text Box 6"/>
          <p:cNvSpPr txBox="1">
            <a:spLocks noChangeArrowheads="1"/>
          </p:cNvSpPr>
          <p:nvPr/>
        </p:nvSpPr>
        <p:spPr bwMode="auto">
          <a:xfrm>
            <a:off x="3851275" y="0"/>
            <a:ext cx="294322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  <p:sp>
        <p:nvSpPr>
          <p:cNvPr id="62472" name="Rectangle 7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30275" y="741363"/>
            <a:ext cx="4932363" cy="369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04" name="Rectangle 8"/>
          <p:cNvSpPr>
            <a:spLocks noGrp="1" noChangeArrowheads="1"/>
          </p:cNvSpPr>
          <p:nvPr>
            <p:ph type="body"/>
          </p:nvPr>
        </p:nvSpPr>
        <p:spPr bwMode="auto">
          <a:xfrm>
            <a:off x="906463" y="4691063"/>
            <a:ext cx="4979987" cy="44370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62474" name="Text Box 9"/>
          <p:cNvSpPr txBox="1">
            <a:spLocks noChangeArrowheads="1"/>
          </p:cNvSpPr>
          <p:nvPr/>
        </p:nvSpPr>
        <p:spPr bwMode="auto">
          <a:xfrm>
            <a:off x="0" y="9380538"/>
            <a:ext cx="2943225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3851275" y="9380538"/>
            <a:ext cx="2941638" cy="4889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93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fld id="{F7657193-3356-9F4D-A71A-F5BFD31EAE2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6525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402D34B2-1554-6F49-AAA2-EF1E48675293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34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3493" name="Text Box 3"/>
          <p:cNvSpPr txBox="1">
            <a:spLocks noChangeArrowheads="1"/>
          </p:cNvSpPr>
          <p:nvPr/>
        </p:nvSpPr>
        <p:spPr bwMode="auto">
          <a:xfrm>
            <a:off x="801688" y="9261475"/>
            <a:ext cx="52339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5000" rIns="90000" bIns="45000"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 hangingPunct="1"/>
            <a:r>
              <a:rPr lang="de-DE" sz="800">
                <a:solidFill>
                  <a:srgbClr val="000000"/>
                </a:solidFill>
              </a:rPr>
              <a:t>/home/mmendozaj/ETH-design/presentation-openoffice/template_praesentation_oo.odp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10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11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12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13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14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15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90B7A0C8-F593-490C-BDEF-75FFB0D57F95}" type="slidenum">
              <a:rPr lang="en-GB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>
                <a:buFont typeface="Times New Roman" pitchFamily="18" charset="0"/>
                <a:buNone/>
              </a:pPr>
              <a:t>16</a:t>
            </a:fld>
            <a:endParaRPr lang="en-GB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65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665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90B7A0C8-F593-490C-BDEF-75FFB0D57F95}" type="slidenum">
              <a:rPr lang="en-GB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>
                <a:buFont typeface="Times New Roman" pitchFamily="18" charset="0"/>
                <a:buNone/>
              </a:pPr>
              <a:t>17</a:t>
            </a:fld>
            <a:endParaRPr lang="en-GB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65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665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90B7A0C8-F593-490C-BDEF-75FFB0D57F95}" type="slidenum">
              <a:rPr lang="en-GB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>
                <a:buFont typeface="Times New Roman" pitchFamily="18" charset="0"/>
                <a:buNone/>
              </a:pPr>
              <a:t>18</a:t>
            </a:fld>
            <a:endParaRPr lang="en-GB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65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665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90B7A0C8-F593-490C-BDEF-75FFB0D57F95}" type="slidenum">
              <a:rPr lang="en-GB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>
                <a:buFont typeface="Times New Roman" pitchFamily="18" charset="0"/>
                <a:buNone/>
              </a:pPr>
              <a:t>19</a:t>
            </a:fld>
            <a:endParaRPr lang="en-GB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65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665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612E2BA1-A8D9-1E4D-94A7-92232B4A2731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2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45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90B7A0C8-F593-490C-BDEF-75FFB0D57F95}" type="slidenum">
              <a:rPr lang="en-GB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>
                <a:buFont typeface="Times New Roman" pitchFamily="18" charset="0"/>
                <a:buNone/>
              </a:pPr>
              <a:t>20</a:t>
            </a:fld>
            <a:endParaRPr lang="en-GB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65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665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21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22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23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24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25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26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27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28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29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3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90B7A0C8-F593-490C-BDEF-75FFB0D57F95}" type="slidenum">
              <a:rPr lang="en-GB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>
                <a:buFont typeface="Times New Roman" pitchFamily="18" charset="0"/>
                <a:buNone/>
              </a:pPr>
              <a:t>30</a:t>
            </a:fld>
            <a:endParaRPr lang="en-GB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65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665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90B7A0C8-F593-490C-BDEF-75FFB0D57F95}" type="slidenum">
              <a:rPr lang="en-GB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>
                <a:buFont typeface="Times New Roman" pitchFamily="18" charset="0"/>
                <a:buNone/>
              </a:pPr>
              <a:t>31</a:t>
            </a:fld>
            <a:endParaRPr lang="en-GB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65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665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90B7A0C8-F593-490C-BDEF-75FFB0D57F95}" type="slidenum">
              <a:rPr lang="en-GB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>
                <a:buFont typeface="Times New Roman" pitchFamily="18" charset="0"/>
                <a:buNone/>
              </a:pPr>
              <a:t>32</a:t>
            </a:fld>
            <a:endParaRPr lang="en-GB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65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665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90B7A0C8-F593-490C-BDEF-75FFB0D57F95}" type="slidenum">
              <a:rPr lang="en-GB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>
                <a:buFont typeface="Times New Roman" pitchFamily="18" charset="0"/>
                <a:buNone/>
              </a:pPr>
              <a:t>33</a:t>
            </a:fld>
            <a:endParaRPr lang="en-GB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65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665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4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5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6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7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52FC16F6-2797-4092-A6EC-3F63887908F1}" type="slidenum">
              <a:rPr lang="en-GB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>
                <a:buFont typeface="Times New Roman" pitchFamily="18" charset="0"/>
                <a:buNone/>
              </a:pPr>
              <a:t>8</a:t>
            </a:fld>
            <a:endParaRPr lang="en-GB" smtClean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3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73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9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2281D8-3E8C-814B-86AB-02751AFB947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6463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A5B258-9A83-B24E-A5A4-DD3CF059A4D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401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957263"/>
            <a:ext cx="2093913" cy="55435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957263"/>
            <a:ext cx="6134100" cy="5543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382AC3-DCB0-9C44-8EDD-13279CD3D4C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0130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26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14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4198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363" y="1979613"/>
            <a:ext cx="4152900" cy="10779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5663" y="1979613"/>
            <a:ext cx="4152900" cy="10779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91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108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825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0605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243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EEC06F-B2EB-CC41-BDF5-2C9D8043C79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8717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77684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812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4013" y="812800"/>
            <a:ext cx="2114550" cy="2244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0363" y="812800"/>
            <a:ext cx="6191250" cy="22447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059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63" y="812800"/>
            <a:ext cx="8458200" cy="944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78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4040D2-ECC4-BB40-8FD8-AC8FA6594D1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29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951038"/>
            <a:ext cx="4113213" cy="4549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951038"/>
            <a:ext cx="4114800" cy="4549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F71159-8BE9-654F-BC7C-FD18DEE3B6C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5380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5FB53-7F67-7840-8023-5DE0628925D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782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B5BAE8-0D9B-2340-9AE1-4F7D69C0BBF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722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A03FB4-B5E0-D841-82C9-9F050911511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9276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FD96E4-8405-F343-9A3D-0708AD4B38E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073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8DE371-046B-184C-B378-C2AE6301B17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946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 r="360" b="878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099" name="Line 2"/>
          <p:cNvSpPr>
            <a:spLocks noChangeShapeType="1"/>
          </p:cNvSpPr>
          <p:nvPr/>
        </p:nvSpPr>
        <p:spPr bwMode="auto">
          <a:xfrm>
            <a:off x="8763000" y="-11113"/>
            <a:ext cx="1588" cy="150813"/>
          </a:xfrm>
          <a:prstGeom prst="line">
            <a:avLst/>
          </a:prstGeom>
          <a:noFill/>
          <a:ln w="6480">
            <a:solidFill>
              <a:srgbClr val="0033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0" name="Line 3"/>
          <p:cNvSpPr>
            <a:spLocks noChangeShapeType="1"/>
          </p:cNvSpPr>
          <p:nvPr/>
        </p:nvSpPr>
        <p:spPr bwMode="auto">
          <a:xfrm>
            <a:off x="7092950" y="-11113"/>
            <a:ext cx="1588" cy="150813"/>
          </a:xfrm>
          <a:prstGeom prst="line">
            <a:avLst/>
          </a:prstGeom>
          <a:noFill/>
          <a:ln w="6480">
            <a:solidFill>
              <a:srgbClr val="0033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1" name="Line 4"/>
          <p:cNvSpPr>
            <a:spLocks noChangeShapeType="1"/>
          </p:cNvSpPr>
          <p:nvPr/>
        </p:nvSpPr>
        <p:spPr bwMode="auto">
          <a:xfrm>
            <a:off x="5422900" y="-11113"/>
            <a:ext cx="1588" cy="150813"/>
          </a:xfrm>
          <a:prstGeom prst="line">
            <a:avLst/>
          </a:prstGeom>
          <a:noFill/>
          <a:ln w="6480">
            <a:solidFill>
              <a:srgbClr val="0033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2" name="Line 5"/>
          <p:cNvSpPr>
            <a:spLocks noChangeShapeType="1"/>
          </p:cNvSpPr>
          <p:nvPr/>
        </p:nvSpPr>
        <p:spPr bwMode="auto">
          <a:xfrm>
            <a:off x="3754438" y="-11113"/>
            <a:ext cx="1587" cy="150813"/>
          </a:xfrm>
          <a:prstGeom prst="line">
            <a:avLst/>
          </a:prstGeom>
          <a:noFill/>
          <a:ln w="6480">
            <a:solidFill>
              <a:srgbClr val="0033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3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957263"/>
            <a:ext cx="8380413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das Format des Titeltextes zu bearbeiten</a:t>
            </a:r>
          </a:p>
        </p:txBody>
      </p:sp>
      <p:sp>
        <p:nvSpPr>
          <p:cNvPr id="4104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951038"/>
            <a:ext cx="8380413" cy="454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604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die Formate des Gliederungstextes zu bearbeiten</a:t>
            </a:r>
          </a:p>
          <a:p>
            <a:pPr lvl="1"/>
            <a:r>
              <a:rPr lang="en-GB"/>
              <a:t>Zweite Gliederungsebene</a:t>
            </a:r>
          </a:p>
          <a:p>
            <a:pPr lvl="2"/>
            <a:r>
              <a:rPr lang="en-GB"/>
              <a:t>Dritte Gliederungsebene</a:t>
            </a:r>
          </a:p>
          <a:p>
            <a:pPr lvl="3"/>
            <a:r>
              <a:rPr lang="en-GB"/>
              <a:t>Vierte Gliederungsebene</a:t>
            </a:r>
          </a:p>
        </p:txBody>
      </p:sp>
      <p:sp>
        <p:nvSpPr>
          <p:cNvPr id="4105" name="Line 8"/>
          <p:cNvSpPr>
            <a:spLocks noChangeShapeType="1"/>
          </p:cNvSpPr>
          <p:nvPr/>
        </p:nvSpPr>
        <p:spPr bwMode="auto">
          <a:xfrm>
            <a:off x="2185988" y="6697663"/>
            <a:ext cx="1587" cy="176212"/>
          </a:xfrm>
          <a:prstGeom prst="line">
            <a:avLst/>
          </a:prstGeom>
          <a:noFill/>
          <a:ln w="648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6" name="Line 9"/>
          <p:cNvSpPr>
            <a:spLocks noChangeShapeType="1"/>
          </p:cNvSpPr>
          <p:nvPr/>
        </p:nvSpPr>
        <p:spPr bwMode="auto">
          <a:xfrm>
            <a:off x="7091363" y="6697663"/>
            <a:ext cx="1587" cy="176212"/>
          </a:xfrm>
          <a:prstGeom prst="line">
            <a:avLst/>
          </a:prstGeom>
          <a:noFill/>
          <a:ln w="648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7204075" y="6635750"/>
            <a:ext cx="1636713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800">
                <a:solidFill>
                  <a:srgbClr val="FFFFFF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fld id="{67B76B82-248F-AF49-AE89-D24C001AF05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/>
          </p:nvPr>
        </p:nvSpPr>
        <p:spPr bwMode="auto">
          <a:xfrm>
            <a:off x="2239963" y="6635750"/>
            <a:ext cx="4772025" cy="447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8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800">
                <a:solidFill>
                  <a:srgbClr val="FFFFFF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pic>
        <p:nvPicPr>
          <p:cNvPr id="4109" name="Picture 1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152400"/>
            <a:ext cx="1649412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" name="Rectangle 13"/>
          <p:cNvSpPr>
            <a:spLocks noGrp="1" noChangeArrowheads="1"/>
          </p:cNvSpPr>
          <p:nvPr>
            <p:ph type="dt"/>
          </p:nvPr>
        </p:nvSpPr>
        <p:spPr bwMode="auto">
          <a:xfrm>
            <a:off x="292100" y="6635750"/>
            <a:ext cx="1820863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800" dirty="0" smtClean="0">
                <a:solidFill>
                  <a:srgbClr val="FFFFFF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/>
  <p:txStyles>
    <p:titleStyle>
      <a:lvl1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2pPr>
      <a:lvl3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3pPr>
      <a:lvl4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4pPr>
      <a:lvl5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5pPr>
      <a:lvl6pPr marL="2514600" indent="-228600"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6pPr>
      <a:lvl7pPr marL="2971800" indent="-228600"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7pPr>
      <a:lvl8pPr marL="3429000" indent="-228600"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8pPr>
      <a:lvl9pPr marL="3886200" indent="-228600"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9pPr>
    </p:titleStyle>
    <p:bodyStyle>
      <a:lvl1pPr marL="342900" indent="-342900" algn="l" defTabSz="449263" rtl="0" eaLnBrk="0" fontAlgn="base" hangingPunct="0">
        <a:lnSpc>
          <a:spcPct val="98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ts val="2188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ts val="1988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1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ts val="1800"/>
        </a:lnSpc>
        <a:spcBef>
          <a:spcPts val="2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–"/>
        <a:defRPr sz="14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»"/>
        <a:defRPr sz="1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 r="360" b="878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123" name="Line 2"/>
          <p:cNvSpPr>
            <a:spLocks noChangeShapeType="1"/>
          </p:cNvSpPr>
          <p:nvPr/>
        </p:nvSpPr>
        <p:spPr bwMode="auto">
          <a:xfrm>
            <a:off x="8763000" y="-11113"/>
            <a:ext cx="1588" cy="150813"/>
          </a:xfrm>
          <a:prstGeom prst="line">
            <a:avLst/>
          </a:prstGeom>
          <a:noFill/>
          <a:ln w="6480">
            <a:solidFill>
              <a:srgbClr val="0033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4" name="Line 3"/>
          <p:cNvSpPr>
            <a:spLocks noChangeShapeType="1"/>
          </p:cNvSpPr>
          <p:nvPr/>
        </p:nvSpPr>
        <p:spPr bwMode="auto">
          <a:xfrm>
            <a:off x="7092950" y="-11113"/>
            <a:ext cx="1588" cy="150813"/>
          </a:xfrm>
          <a:prstGeom prst="line">
            <a:avLst/>
          </a:prstGeom>
          <a:noFill/>
          <a:ln w="6480">
            <a:solidFill>
              <a:srgbClr val="0033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5" name="Line 4"/>
          <p:cNvSpPr>
            <a:spLocks noChangeShapeType="1"/>
          </p:cNvSpPr>
          <p:nvPr/>
        </p:nvSpPr>
        <p:spPr bwMode="auto">
          <a:xfrm>
            <a:off x="5422900" y="-11113"/>
            <a:ext cx="1588" cy="150813"/>
          </a:xfrm>
          <a:prstGeom prst="line">
            <a:avLst/>
          </a:prstGeom>
          <a:noFill/>
          <a:ln w="6480">
            <a:solidFill>
              <a:srgbClr val="0033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6" name="Line 5"/>
          <p:cNvSpPr>
            <a:spLocks noChangeShapeType="1"/>
          </p:cNvSpPr>
          <p:nvPr/>
        </p:nvSpPr>
        <p:spPr bwMode="auto">
          <a:xfrm>
            <a:off x="3754438" y="-11113"/>
            <a:ext cx="1587" cy="150813"/>
          </a:xfrm>
          <a:prstGeom prst="line">
            <a:avLst/>
          </a:prstGeom>
          <a:noFill/>
          <a:ln w="6480">
            <a:solidFill>
              <a:srgbClr val="0033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60363" y="812800"/>
            <a:ext cx="8458200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das Format des Titeltextes zu bearbeiten</a:t>
            </a:r>
          </a:p>
        </p:txBody>
      </p:sp>
      <p:sp>
        <p:nvSpPr>
          <p:cNvPr id="5128" name="Line 7"/>
          <p:cNvSpPr>
            <a:spLocks noChangeShapeType="1"/>
          </p:cNvSpPr>
          <p:nvPr/>
        </p:nvSpPr>
        <p:spPr bwMode="auto">
          <a:xfrm>
            <a:off x="2185988" y="6697663"/>
            <a:ext cx="1587" cy="176212"/>
          </a:xfrm>
          <a:prstGeom prst="line">
            <a:avLst/>
          </a:prstGeom>
          <a:noFill/>
          <a:ln w="648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9" name="Line 8"/>
          <p:cNvSpPr>
            <a:spLocks noChangeShapeType="1"/>
          </p:cNvSpPr>
          <p:nvPr/>
        </p:nvSpPr>
        <p:spPr bwMode="auto">
          <a:xfrm>
            <a:off x="7091363" y="6697663"/>
            <a:ext cx="1587" cy="176212"/>
          </a:xfrm>
          <a:prstGeom prst="line">
            <a:avLst/>
          </a:prstGeom>
          <a:noFill/>
          <a:ln w="648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130" name="Picture 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152400"/>
            <a:ext cx="1649412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131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1"/>
          <a:stretch>
            <a:fillRect/>
          </a:stretch>
        </p:blipFill>
        <p:spPr bwMode="auto">
          <a:xfrm>
            <a:off x="-1588" y="3292475"/>
            <a:ext cx="9144001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132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363" y="1979613"/>
            <a:ext cx="84582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604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die Formate des Gliederungstextes bearbeiten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2pPr>
      <a:lvl3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3pPr>
      <a:lvl4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4pPr>
      <a:lvl5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5pPr>
      <a:lvl6pPr marL="2514600" indent="-228600"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6pPr>
      <a:lvl7pPr marL="2971800" indent="-228600"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7pPr>
      <a:lvl8pPr marL="3429000" indent="-228600"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8pPr>
      <a:lvl9pPr marL="3886200" indent="-228600"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9pPr>
    </p:titleStyle>
    <p:bodyStyle>
      <a:lvl1pPr marL="342900" indent="-342900" algn="l" defTabSz="449263" rtl="0" eaLnBrk="0" fontAlgn="base" hangingPunct="0">
        <a:lnSpc>
          <a:spcPct val="98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ts val="2188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ts val="1988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1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ts val="1800"/>
        </a:lnSpc>
        <a:spcBef>
          <a:spcPts val="2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–"/>
        <a:defRPr sz="14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»"/>
        <a:defRPr sz="1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7.bin"/><Relationship Id="rId12" Type="http://schemas.openxmlformats.org/officeDocument/2006/relationships/image" Target="../media/image28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24.bin"/><Relationship Id="rId6" Type="http://schemas.openxmlformats.org/officeDocument/2006/relationships/image" Target="../media/image25.emf"/><Relationship Id="rId7" Type="http://schemas.openxmlformats.org/officeDocument/2006/relationships/oleObject" Target="../embeddings/oleObject25.bin"/><Relationship Id="rId8" Type="http://schemas.openxmlformats.org/officeDocument/2006/relationships/image" Target="../media/image26.emf"/><Relationship Id="rId9" Type="http://schemas.openxmlformats.org/officeDocument/2006/relationships/oleObject" Target="../embeddings/oleObject26.bin"/><Relationship Id="rId10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1.bin"/><Relationship Id="rId12" Type="http://schemas.openxmlformats.org/officeDocument/2006/relationships/image" Target="../media/image32.emf"/><Relationship Id="rId13" Type="http://schemas.openxmlformats.org/officeDocument/2006/relationships/oleObject" Target="../embeddings/oleObject32.bin"/><Relationship Id="rId14" Type="http://schemas.openxmlformats.org/officeDocument/2006/relationships/image" Target="../media/image33.emf"/><Relationship Id="rId15" Type="http://schemas.openxmlformats.org/officeDocument/2006/relationships/oleObject" Target="../embeddings/oleObject33.bin"/><Relationship Id="rId16" Type="http://schemas.openxmlformats.org/officeDocument/2006/relationships/image" Target="../media/image34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28.bin"/><Relationship Id="rId6" Type="http://schemas.openxmlformats.org/officeDocument/2006/relationships/image" Target="../media/image29.emf"/><Relationship Id="rId7" Type="http://schemas.openxmlformats.org/officeDocument/2006/relationships/oleObject" Target="../embeddings/oleObject29.bin"/><Relationship Id="rId8" Type="http://schemas.openxmlformats.org/officeDocument/2006/relationships/image" Target="../media/image30.emf"/><Relationship Id="rId9" Type="http://schemas.openxmlformats.org/officeDocument/2006/relationships/oleObject" Target="../embeddings/oleObject30.bin"/><Relationship Id="rId10" Type="http://schemas.openxmlformats.org/officeDocument/2006/relationships/image" Target="../media/image3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34.bin"/><Relationship Id="rId6" Type="http://schemas.openxmlformats.org/officeDocument/2006/relationships/image" Target="../media/image35.emf"/><Relationship Id="rId7" Type="http://schemas.openxmlformats.org/officeDocument/2006/relationships/oleObject" Target="../embeddings/oleObject35.bin"/><Relationship Id="rId8" Type="http://schemas.openxmlformats.org/officeDocument/2006/relationships/image" Target="../media/image36.emf"/><Relationship Id="rId9" Type="http://schemas.openxmlformats.org/officeDocument/2006/relationships/oleObject" Target="../embeddings/oleObject36.bin"/><Relationship Id="rId10" Type="http://schemas.openxmlformats.org/officeDocument/2006/relationships/image" Target="../media/image37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37.bin"/><Relationship Id="rId6" Type="http://schemas.openxmlformats.org/officeDocument/2006/relationships/image" Target="../media/image38.emf"/><Relationship Id="rId7" Type="http://schemas.openxmlformats.org/officeDocument/2006/relationships/oleObject" Target="../embeddings/oleObject38.bin"/><Relationship Id="rId8" Type="http://schemas.openxmlformats.org/officeDocument/2006/relationships/image" Target="../media/image39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39.bin"/><Relationship Id="rId6" Type="http://schemas.openxmlformats.org/officeDocument/2006/relationships/image" Target="../media/image40.emf"/><Relationship Id="rId7" Type="http://schemas.openxmlformats.org/officeDocument/2006/relationships/oleObject" Target="../embeddings/oleObject40.bin"/><Relationship Id="rId8" Type="http://schemas.openxmlformats.org/officeDocument/2006/relationships/image" Target="../media/image41.emf"/><Relationship Id="rId9" Type="http://schemas.openxmlformats.org/officeDocument/2006/relationships/oleObject" Target="../embeddings/oleObject41.bin"/><Relationship Id="rId10" Type="http://schemas.openxmlformats.org/officeDocument/2006/relationships/image" Target="../media/image42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42.bin"/><Relationship Id="rId6" Type="http://schemas.openxmlformats.org/officeDocument/2006/relationships/image" Target="../media/image43.emf"/><Relationship Id="rId7" Type="http://schemas.openxmlformats.org/officeDocument/2006/relationships/oleObject" Target="../embeddings/oleObject43.bin"/><Relationship Id="rId8" Type="http://schemas.openxmlformats.org/officeDocument/2006/relationships/image" Target="../media/image44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6.bin"/><Relationship Id="rId12" Type="http://schemas.openxmlformats.org/officeDocument/2006/relationships/image" Target="../media/image47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44.bin"/><Relationship Id="rId6" Type="http://schemas.openxmlformats.org/officeDocument/2006/relationships/image" Target="../media/image45.wmf"/><Relationship Id="rId7" Type="http://schemas.openxmlformats.org/officeDocument/2006/relationships/image" Target="../media/image48.png"/><Relationship Id="rId8" Type="http://schemas.openxmlformats.org/officeDocument/2006/relationships/image" Target="../media/image49.jpeg"/><Relationship Id="rId9" Type="http://schemas.openxmlformats.org/officeDocument/2006/relationships/oleObject" Target="../embeddings/oleObject45.bin"/><Relationship Id="rId10" Type="http://schemas.openxmlformats.org/officeDocument/2006/relationships/image" Target="../media/image46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4.jpeg"/><Relationship Id="rId5" Type="http://schemas.openxmlformats.org/officeDocument/2006/relationships/image" Target="../media/image52.emf"/><Relationship Id="rId6" Type="http://schemas.openxmlformats.org/officeDocument/2006/relationships/oleObject" Target="../embeddings/oleObject47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48.bin"/><Relationship Id="rId9" Type="http://schemas.openxmlformats.org/officeDocument/2006/relationships/image" Target="../media/image51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49.bin"/><Relationship Id="rId6" Type="http://schemas.openxmlformats.org/officeDocument/2006/relationships/image" Target="../media/image55.emf"/><Relationship Id="rId7" Type="http://schemas.openxmlformats.org/officeDocument/2006/relationships/oleObject" Target="../embeddings/oleObject50.bin"/><Relationship Id="rId8" Type="http://schemas.openxmlformats.org/officeDocument/2006/relationships/image" Target="../media/image56.emf"/><Relationship Id="rId9" Type="http://schemas.openxmlformats.org/officeDocument/2006/relationships/oleObject" Target="../embeddings/oleObject51.bin"/><Relationship Id="rId10" Type="http://schemas.openxmlformats.org/officeDocument/2006/relationships/image" Target="../media/image57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52.bin"/><Relationship Id="rId6" Type="http://schemas.openxmlformats.org/officeDocument/2006/relationships/image" Target="../media/image58.emf"/><Relationship Id="rId7" Type="http://schemas.openxmlformats.org/officeDocument/2006/relationships/oleObject" Target="../embeddings/oleObject53.bin"/><Relationship Id="rId8" Type="http://schemas.openxmlformats.org/officeDocument/2006/relationships/image" Target="../media/image59.emf"/><Relationship Id="rId9" Type="http://schemas.openxmlformats.org/officeDocument/2006/relationships/image" Target="../media/image60.w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4.jpeg"/><Relationship Id="rId5" Type="http://schemas.openxmlformats.org/officeDocument/2006/relationships/image" Target="../media/image62.emf"/><Relationship Id="rId6" Type="http://schemas.openxmlformats.org/officeDocument/2006/relationships/oleObject" Target="../embeddings/oleObject54.bin"/><Relationship Id="rId7" Type="http://schemas.openxmlformats.org/officeDocument/2006/relationships/image" Target="../media/image61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64.emf"/><Relationship Id="rId5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55.bin"/><Relationship Id="rId6" Type="http://schemas.openxmlformats.org/officeDocument/2006/relationships/image" Target="../media/image66.emf"/><Relationship Id="rId7" Type="http://schemas.openxmlformats.org/officeDocument/2006/relationships/oleObject" Target="../embeddings/oleObject56.bin"/><Relationship Id="rId8" Type="http://schemas.openxmlformats.org/officeDocument/2006/relationships/image" Target="../media/image67.emf"/><Relationship Id="rId9" Type="http://schemas.openxmlformats.org/officeDocument/2006/relationships/image" Target="../media/image52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68.emf"/><Relationship Id="rId5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69.em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70.png"/><Relationship Id="rId5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57.bin"/><Relationship Id="rId6" Type="http://schemas.openxmlformats.org/officeDocument/2006/relationships/image" Target="../media/image72.emf"/><Relationship Id="rId7" Type="http://schemas.openxmlformats.org/officeDocument/2006/relationships/oleObject" Target="../embeddings/oleObject58.bin"/><Relationship Id="rId8" Type="http://schemas.openxmlformats.org/officeDocument/2006/relationships/image" Target="../media/image73.emf"/><Relationship Id="rId9" Type="http://schemas.openxmlformats.org/officeDocument/2006/relationships/oleObject" Target="../embeddings/oleObject59.bin"/><Relationship Id="rId10" Type="http://schemas.openxmlformats.org/officeDocument/2006/relationships/image" Target="../media/image74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60.bin"/><Relationship Id="rId6" Type="http://schemas.openxmlformats.org/officeDocument/2006/relationships/image" Target="../media/image73.emf"/><Relationship Id="rId7" Type="http://schemas.openxmlformats.org/officeDocument/2006/relationships/image" Target="../media/image75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.bin"/><Relationship Id="rId12" Type="http://schemas.openxmlformats.org/officeDocument/2006/relationships/image" Target="../media/image1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1.bin"/><Relationship Id="rId6" Type="http://schemas.openxmlformats.org/officeDocument/2006/relationships/image" Target="../media/image8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9.em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.bin"/><Relationship Id="rId12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5.bin"/><Relationship Id="rId6" Type="http://schemas.openxmlformats.org/officeDocument/2006/relationships/image" Target="../media/image9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10.emf"/><Relationship Id="rId9" Type="http://schemas.openxmlformats.org/officeDocument/2006/relationships/oleObject" Target="../embeddings/oleObject7.bin"/><Relationship Id="rId10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2.bin"/><Relationship Id="rId12" Type="http://schemas.openxmlformats.org/officeDocument/2006/relationships/image" Target="../media/image1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9.bin"/><Relationship Id="rId6" Type="http://schemas.openxmlformats.org/officeDocument/2006/relationships/image" Target="../media/image13.e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14.emf"/><Relationship Id="rId9" Type="http://schemas.openxmlformats.org/officeDocument/2006/relationships/oleObject" Target="../embeddings/oleObject11.bin"/><Relationship Id="rId10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13.bin"/><Relationship Id="rId6" Type="http://schemas.openxmlformats.org/officeDocument/2006/relationships/image" Target="../media/image15.e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17.emf"/><Relationship Id="rId9" Type="http://schemas.openxmlformats.org/officeDocument/2006/relationships/oleObject" Target="../embeddings/oleObject15.bin"/><Relationship Id="rId10" Type="http://schemas.openxmlformats.org/officeDocument/2006/relationships/image" Target="../media/image1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9.bin"/><Relationship Id="rId12" Type="http://schemas.openxmlformats.org/officeDocument/2006/relationships/image" Target="../media/image22.wmf"/><Relationship Id="rId13" Type="http://schemas.openxmlformats.org/officeDocument/2006/relationships/oleObject" Target="../embeddings/oleObject20.bin"/><Relationship Id="rId14" Type="http://schemas.openxmlformats.org/officeDocument/2006/relationships/image" Target="../media/image2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16.bin"/><Relationship Id="rId6" Type="http://schemas.openxmlformats.org/officeDocument/2006/relationships/image" Target="../media/image19.wmf"/><Relationship Id="rId7" Type="http://schemas.openxmlformats.org/officeDocument/2006/relationships/oleObject" Target="../embeddings/oleObject17.bin"/><Relationship Id="rId8" Type="http://schemas.openxmlformats.org/officeDocument/2006/relationships/image" Target="../media/image20.wmf"/><Relationship Id="rId9" Type="http://schemas.openxmlformats.org/officeDocument/2006/relationships/oleObject" Target="../embeddings/oleObject18.bin"/><Relationship Id="rId10" Type="http://schemas.openxmlformats.org/officeDocument/2006/relationships/image" Target="../media/image21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21.bin"/><Relationship Id="rId6" Type="http://schemas.openxmlformats.org/officeDocument/2006/relationships/image" Target="../media/image23.emf"/><Relationship Id="rId7" Type="http://schemas.openxmlformats.org/officeDocument/2006/relationships/oleObject" Target="../embeddings/oleObject22.bin"/><Relationship Id="rId8" Type="http://schemas.openxmlformats.org/officeDocument/2006/relationships/image" Target="../media/image24.emf"/><Relationship Id="rId9" Type="http://schemas.openxmlformats.org/officeDocument/2006/relationships/oleObject" Target="../embeddings/oleObject23.bin"/><Relationship Id="rId10" Type="http://schemas.openxmlformats.org/officeDocument/2006/relationships/image" Target="../media/image1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0" y="225425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149" name="TextBox 5"/>
          <p:cNvSpPr txBox="1">
            <a:spLocks noChangeArrowheads="1"/>
          </p:cNvSpPr>
          <p:nvPr/>
        </p:nvSpPr>
        <p:spPr bwMode="auto">
          <a:xfrm>
            <a:off x="609602" y="1662123"/>
            <a:ext cx="8140698" cy="15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b="1" u="sng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Miller Mendoza </a:t>
            </a:r>
            <a:r>
              <a:rPr lang="en-US" sz="1600" b="1" u="sng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Jiménez</a:t>
            </a:r>
          </a:p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1600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Collaborations: Hans J. Herrmann, </a:t>
            </a:r>
            <a:r>
              <a:rPr lang="en-US" sz="16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Sauro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Succi</a:t>
            </a:r>
          </a:p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Special Thanks to Tobias Kesselring</a:t>
            </a:r>
            <a:endParaRPr lang="en-US" sz="1600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516467" y="610668"/>
            <a:ext cx="8382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7056" rIns="0" bIns="0" numCol="1" anchor="t" anchorCtr="0" compatLnSpc="1">
            <a:prstTxWarp prst="textNoShape">
              <a:avLst/>
            </a:prstTxWarp>
          </a:bodyPr>
          <a:lstStyle>
            <a:lvl1pPr algn="l" defTabSz="449263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 b="1">
                <a:solidFill>
                  <a:srgbClr val="00335B"/>
                </a:solidFill>
                <a:latin typeface="+mj-lt"/>
                <a:ea typeface="+mj-ea"/>
                <a:cs typeface="+mj-cs"/>
              </a:defRPr>
            </a:lvl1pPr>
            <a:lvl2pPr algn="l" defTabSz="449263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 b="1">
                <a:solidFill>
                  <a:srgbClr val="00335B"/>
                </a:solidFill>
                <a:latin typeface="MalOtf" charset="0"/>
                <a:ea typeface="ＭＳ Ｐゴシック" pitchFamily="32" charset="0"/>
                <a:cs typeface="ＭＳ Ｐゴシック" pitchFamily="32" charset="0"/>
              </a:defRPr>
            </a:lvl2pPr>
            <a:lvl3pPr algn="l" defTabSz="449263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 b="1">
                <a:solidFill>
                  <a:srgbClr val="00335B"/>
                </a:solidFill>
                <a:latin typeface="MalOtf" charset="0"/>
                <a:ea typeface="ＭＳ Ｐゴシック" pitchFamily="32" charset="0"/>
                <a:cs typeface="ＭＳ Ｐゴシック" pitchFamily="32" charset="0"/>
              </a:defRPr>
            </a:lvl3pPr>
            <a:lvl4pPr algn="l" defTabSz="449263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 b="1">
                <a:solidFill>
                  <a:srgbClr val="00335B"/>
                </a:solidFill>
                <a:latin typeface="MalOtf" charset="0"/>
                <a:ea typeface="ＭＳ Ｐゴシック" pitchFamily="32" charset="0"/>
                <a:cs typeface="ＭＳ Ｐゴシック" pitchFamily="32" charset="0"/>
              </a:defRPr>
            </a:lvl4pPr>
            <a:lvl5pPr algn="l" defTabSz="449263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 b="1">
                <a:solidFill>
                  <a:srgbClr val="00335B"/>
                </a:solidFill>
                <a:latin typeface="MalOtf" charset="0"/>
                <a:ea typeface="ＭＳ Ｐゴシック" pitchFamily="32" charset="0"/>
                <a:cs typeface="ＭＳ Ｐゴシック" pitchFamily="32" charset="0"/>
              </a:defRPr>
            </a:lvl5pPr>
            <a:lvl6pPr marL="2514600" indent="-228600" algn="l" defTabSz="449263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800" b="1">
                <a:solidFill>
                  <a:srgbClr val="00335B"/>
                </a:solidFill>
                <a:latin typeface="MalOtf" charset="0"/>
                <a:ea typeface="ＭＳ Ｐゴシック" pitchFamily="32" charset="0"/>
                <a:cs typeface="ＭＳ Ｐゴシック" pitchFamily="32" charset="0"/>
              </a:defRPr>
            </a:lvl6pPr>
            <a:lvl7pPr marL="2971800" indent="-228600" algn="l" defTabSz="449263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800" b="1">
                <a:solidFill>
                  <a:srgbClr val="00335B"/>
                </a:solidFill>
                <a:latin typeface="MalOtf" charset="0"/>
                <a:ea typeface="ＭＳ Ｐゴシック" pitchFamily="32" charset="0"/>
                <a:cs typeface="ＭＳ Ｐゴシック" pitchFamily="32" charset="0"/>
              </a:defRPr>
            </a:lvl7pPr>
            <a:lvl8pPr marL="3429000" indent="-228600" algn="l" defTabSz="449263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800" b="1">
                <a:solidFill>
                  <a:srgbClr val="00335B"/>
                </a:solidFill>
                <a:latin typeface="MalOtf" charset="0"/>
                <a:ea typeface="ＭＳ Ｐゴシック" pitchFamily="32" charset="0"/>
                <a:cs typeface="ＭＳ Ｐゴシック" pitchFamily="32" charset="0"/>
              </a:defRPr>
            </a:lvl8pPr>
            <a:lvl9pPr marL="3886200" indent="-228600" algn="l" defTabSz="449263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800" b="1">
                <a:solidFill>
                  <a:srgbClr val="00335B"/>
                </a:solidFill>
                <a:latin typeface="MalOtf" charset="0"/>
                <a:ea typeface="ＭＳ Ｐゴシック" pitchFamily="32" charset="0"/>
                <a:cs typeface="ＭＳ Ｐゴシック" pitchFamily="32" charset="0"/>
              </a:defRPr>
            </a:lvl9pPr>
          </a:lstStyle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Kinetic Formalism for </a:t>
            </a:r>
            <a:r>
              <a:rPr lang="en-US" i="1" dirty="0" err="1">
                <a:latin typeface="Arial" charset="0"/>
                <a:ea typeface="ＭＳ Ｐゴシック" charset="0"/>
                <a:cs typeface="Arial" charset="0"/>
              </a:rPr>
              <a:t>a</a:t>
            </a:r>
            <a:r>
              <a:rPr lang="en-US" i="1" dirty="0" err="1" smtClean="0">
                <a:latin typeface="Arial" charset="0"/>
                <a:ea typeface="ＭＳ Ｐゴシック" charset="0"/>
                <a:cs typeface="Arial" charset="0"/>
              </a:rPr>
              <a:t>b</a:t>
            </a:r>
            <a:r>
              <a:rPr lang="en-US" i="1" dirty="0" smtClean="0">
                <a:latin typeface="Arial" charset="0"/>
                <a:ea typeface="ＭＳ Ｐゴシック" charset="0"/>
                <a:cs typeface="Arial" charset="0"/>
              </a:rPr>
              <a:t>-initio </a:t>
            </a: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Electronic Calculations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2" name="Picture 1" descr="CH4-eps-converted-t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308380"/>
            <a:ext cx="1673324" cy="161262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 bwMode="auto">
          <a:xfrm>
            <a:off x="1968500" y="3810000"/>
            <a:ext cx="5295900" cy="2616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60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Kohn-Sham as Diffusion Equation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201556"/>
              </p:ext>
            </p:extLst>
          </p:nvPr>
        </p:nvGraphicFramePr>
        <p:xfrm>
          <a:off x="463550" y="1876425"/>
          <a:ext cx="3538538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" name="Equation" r:id="rId5" imgW="1524000" imgH="419100" progId="Equation.DSMT4">
                  <p:embed/>
                </p:oleObj>
              </mc:Choice>
              <mc:Fallback>
                <p:oleObj name="Equation" r:id="rId5" imgW="15240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3550" y="1876425"/>
                        <a:ext cx="3538538" cy="973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03200" y="1384300"/>
            <a:ext cx="3838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Time-dependent Schrödinger equations: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Down Arrow 3"/>
          <p:cNvSpPr/>
          <p:nvPr/>
        </p:nvSpPr>
        <p:spPr bwMode="auto">
          <a:xfrm rot="16200000">
            <a:off x="4806950" y="1822450"/>
            <a:ext cx="279400" cy="1155700"/>
          </a:xfrm>
          <a:prstGeom prst="downArrow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52900" y="3060700"/>
            <a:ext cx="1370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366FF"/>
                </a:solidFill>
              </a:rPr>
              <a:t>Wick rotation</a:t>
            </a:r>
            <a:endParaRPr lang="en-US" sz="1600" dirty="0">
              <a:solidFill>
                <a:srgbClr val="3366FF"/>
              </a:solidFill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209335"/>
              </p:ext>
            </p:extLst>
          </p:nvPr>
        </p:nvGraphicFramePr>
        <p:xfrm>
          <a:off x="4295775" y="2705100"/>
          <a:ext cx="1209675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" name="Equation" r:id="rId7" imgW="520700" imgH="165100" progId="Equation.DSMT4">
                  <p:embed/>
                </p:oleObj>
              </mc:Choice>
              <mc:Fallback>
                <p:oleObj name="Equation" r:id="rId7" imgW="5207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95775" y="2705100"/>
                        <a:ext cx="1209675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073505"/>
              </p:ext>
            </p:extLst>
          </p:nvPr>
        </p:nvGraphicFramePr>
        <p:xfrm>
          <a:off x="5716588" y="1955800"/>
          <a:ext cx="30670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4" name="Equation" r:id="rId9" imgW="1320800" imgH="393700" progId="Equation.DSMT4">
                  <p:embed/>
                </p:oleObj>
              </mc:Choice>
              <mc:Fallback>
                <p:oleObj name="Equation" r:id="rId9" imgW="13208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16588" y="1955800"/>
                        <a:ext cx="306705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val 4"/>
          <p:cNvSpPr/>
          <p:nvPr/>
        </p:nvSpPr>
        <p:spPr bwMode="auto">
          <a:xfrm>
            <a:off x="6540500" y="1968500"/>
            <a:ext cx="647700" cy="939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 bwMode="auto">
          <a:xfrm flipH="1" flipV="1">
            <a:off x="6057900" y="1689100"/>
            <a:ext cx="577453" cy="41703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Oval 23"/>
          <p:cNvSpPr/>
          <p:nvPr/>
        </p:nvSpPr>
        <p:spPr bwMode="auto">
          <a:xfrm>
            <a:off x="7912100" y="1879600"/>
            <a:ext cx="990600" cy="10541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cxnSp>
        <p:nvCxnSpPr>
          <p:cNvPr id="25" name="Straight Arrow Connector 24"/>
          <p:cNvCxnSpPr>
            <a:stCxn id="24" idx="4"/>
          </p:cNvCxnSpPr>
          <p:nvPr/>
        </p:nvCxnSpPr>
        <p:spPr bwMode="auto">
          <a:xfrm flipH="1">
            <a:off x="8394700" y="2933700"/>
            <a:ext cx="12700" cy="3556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5118100" y="1358900"/>
            <a:ext cx="1058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Diffusivity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47000" y="3340100"/>
            <a:ext cx="1302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Source term</a:t>
            </a: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772022"/>
              </p:ext>
            </p:extLst>
          </p:nvPr>
        </p:nvGraphicFramePr>
        <p:xfrm>
          <a:off x="2540000" y="4806950"/>
          <a:ext cx="4171950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" name="Equation" r:id="rId11" imgW="1905000" imgH="457200" progId="Equation.DSMT4">
                  <p:embed/>
                </p:oleObj>
              </mc:Choice>
              <mc:Fallback>
                <p:oleObj name="Equation" r:id="rId11" imgW="19050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40000" y="4806950"/>
                        <a:ext cx="4171950" cy="1000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Oval 40"/>
          <p:cNvSpPr/>
          <p:nvPr/>
        </p:nvSpPr>
        <p:spPr bwMode="auto">
          <a:xfrm>
            <a:off x="5537200" y="5092700"/>
            <a:ext cx="457200" cy="4572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cxnSp>
        <p:nvCxnSpPr>
          <p:cNvPr id="42" name="Straight Arrow Connector 41"/>
          <p:cNvCxnSpPr>
            <a:stCxn id="41" idx="4"/>
          </p:cNvCxnSpPr>
          <p:nvPr/>
        </p:nvCxnSpPr>
        <p:spPr bwMode="auto">
          <a:xfrm>
            <a:off x="5765800" y="5549900"/>
            <a:ext cx="0" cy="4318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5080000" y="5981700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Ground state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 bwMode="auto">
          <a:xfrm flipV="1">
            <a:off x="6286500" y="4686300"/>
            <a:ext cx="0" cy="3937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5868112" y="4292600"/>
            <a:ext cx="834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366FF"/>
                </a:solidFill>
              </a:rPr>
              <a:t>Energy</a:t>
            </a:r>
            <a:endParaRPr lang="en-US" sz="1600" dirty="0">
              <a:solidFill>
                <a:srgbClr val="3366FF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146300" y="4000500"/>
            <a:ext cx="493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Wave function and energy value of the ground state: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07962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10-Point Star 67"/>
          <p:cNvSpPr/>
          <p:nvPr/>
        </p:nvSpPr>
        <p:spPr bwMode="auto">
          <a:xfrm>
            <a:off x="1600200" y="3975100"/>
            <a:ext cx="558800" cy="622300"/>
          </a:xfrm>
          <a:prstGeom prst="star10">
            <a:avLst>
              <a:gd name="adj" fmla="val 9200"/>
              <a:gd name="hf" fmla="val 105146"/>
            </a:avLst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69" name="10-Point Star 68"/>
          <p:cNvSpPr/>
          <p:nvPr/>
        </p:nvSpPr>
        <p:spPr bwMode="auto">
          <a:xfrm>
            <a:off x="1536700" y="3340100"/>
            <a:ext cx="558800" cy="622300"/>
          </a:xfrm>
          <a:prstGeom prst="star10">
            <a:avLst>
              <a:gd name="adj" fmla="val 9200"/>
              <a:gd name="hf" fmla="val 105146"/>
            </a:avLst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61" name="10-Point Star 60"/>
          <p:cNvSpPr/>
          <p:nvPr/>
        </p:nvSpPr>
        <p:spPr bwMode="auto">
          <a:xfrm>
            <a:off x="1193800" y="3657600"/>
            <a:ext cx="558800" cy="622300"/>
          </a:xfrm>
          <a:prstGeom prst="star10">
            <a:avLst>
              <a:gd name="adj" fmla="val 9200"/>
              <a:gd name="hf" fmla="val 105146"/>
            </a:avLst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51367" y="6350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Ground wave function as gas of virtual particles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776723"/>
              </p:ext>
            </p:extLst>
          </p:nvPr>
        </p:nvGraphicFramePr>
        <p:xfrm>
          <a:off x="342900" y="1536700"/>
          <a:ext cx="31829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36" name="Equation" r:id="rId5" imgW="1409700" imgH="393700" progId="Equation.DSMT4">
                  <p:embed/>
                </p:oleObj>
              </mc:Choice>
              <mc:Fallback>
                <p:oleObj name="Equation" r:id="rId5" imgW="14097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2900" y="1536700"/>
                        <a:ext cx="3182938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862016"/>
              </p:ext>
            </p:extLst>
          </p:nvPr>
        </p:nvGraphicFramePr>
        <p:xfrm>
          <a:off x="5249863" y="1562100"/>
          <a:ext cx="3568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37" name="Equation" r:id="rId7" imgW="1536700" imgH="393700" progId="Equation.DSMT4">
                  <p:embed/>
                </p:oleObj>
              </mc:Choice>
              <mc:Fallback>
                <p:oleObj name="Equation" r:id="rId7" imgW="15367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49863" y="1562100"/>
                        <a:ext cx="35687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515722"/>
              </p:ext>
            </p:extLst>
          </p:nvPr>
        </p:nvGraphicFramePr>
        <p:xfrm>
          <a:off x="3668713" y="4178300"/>
          <a:ext cx="4572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38" name="Equation" r:id="rId9" imgW="1968500" imgH="393700" progId="Equation.DSMT4">
                  <p:embed/>
                </p:oleObj>
              </mc:Choice>
              <mc:Fallback>
                <p:oleObj name="Equation" r:id="rId9" imgW="19685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68713" y="4178300"/>
                        <a:ext cx="45720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Down Arrow 23"/>
          <p:cNvSpPr/>
          <p:nvPr/>
        </p:nvSpPr>
        <p:spPr bwMode="auto">
          <a:xfrm rot="1508795">
            <a:off x="7086065" y="2297263"/>
            <a:ext cx="267769" cy="2034874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21200" y="2984500"/>
            <a:ext cx="259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Linear approximation BGK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7315200" y="4953000"/>
            <a:ext cx="876300" cy="9017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Oval 29"/>
          <p:cNvSpPr/>
          <p:nvPr/>
        </p:nvSpPr>
        <p:spPr bwMode="auto">
          <a:xfrm>
            <a:off x="6946900" y="4368800"/>
            <a:ext cx="584200" cy="584200"/>
          </a:xfrm>
          <a:prstGeom prst="ellipse">
            <a:avLst/>
          </a:prstGeom>
          <a:noFill/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089900" y="5702300"/>
            <a:ext cx="8113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3366FF"/>
                </a:solidFill>
              </a:rPr>
              <a:t>??</a:t>
            </a:r>
            <a:endParaRPr lang="en-US" sz="4000" b="1" dirty="0">
              <a:solidFill>
                <a:srgbClr val="3366FF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 bwMode="auto">
          <a:xfrm flipH="1">
            <a:off x="5702300" y="5118100"/>
            <a:ext cx="431800" cy="6477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Oval 33"/>
          <p:cNvSpPr/>
          <p:nvPr/>
        </p:nvSpPr>
        <p:spPr bwMode="auto">
          <a:xfrm>
            <a:off x="5918200" y="4711700"/>
            <a:ext cx="408758" cy="408758"/>
          </a:xfrm>
          <a:prstGeom prst="ellipse">
            <a:avLst/>
          </a:prstGeom>
          <a:noFill/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03800" y="5803900"/>
            <a:ext cx="171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3366FF"/>
                </a:solidFill>
              </a:rPr>
              <a:t>Relaxation time</a:t>
            </a:r>
            <a:endParaRPr lang="en-US" sz="1600" b="1" dirty="0">
              <a:solidFill>
                <a:srgbClr val="3366FF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30200" y="2794000"/>
            <a:ext cx="2832100" cy="2641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736600" y="4584700"/>
            <a:ext cx="165100" cy="1651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cxnSp>
        <p:nvCxnSpPr>
          <p:cNvPr id="19" name="Straight Connector 18"/>
          <p:cNvCxnSpPr>
            <a:stCxn id="44" idx="7"/>
          </p:cNvCxnSpPr>
          <p:nvPr/>
        </p:nvCxnSpPr>
        <p:spPr bwMode="auto">
          <a:xfrm flipV="1">
            <a:off x="877522" y="4013200"/>
            <a:ext cx="621078" cy="59567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/>
          <p:cNvCxnSpPr/>
          <p:nvPr/>
        </p:nvCxnSpPr>
        <p:spPr bwMode="auto">
          <a:xfrm>
            <a:off x="1494367" y="4008967"/>
            <a:ext cx="423333" cy="2836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/>
          <p:cNvCxnSpPr/>
          <p:nvPr/>
        </p:nvCxnSpPr>
        <p:spPr bwMode="auto">
          <a:xfrm flipH="1" flipV="1">
            <a:off x="1816100" y="3670300"/>
            <a:ext cx="101600" cy="6223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 flipV="1">
            <a:off x="1816100" y="3581400"/>
            <a:ext cx="825500" cy="9313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745612"/>
              </p:ext>
            </p:extLst>
          </p:nvPr>
        </p:nvGraphicFramePr>
        <p:xfrm>
          <a:off x="2314575" y="3656013"/>
          <a:ext cx="29527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39" name="Equation" r:id="rId11" imgW="127000" imgH="165100" progId="Equation.DSMT4">
                  <p:embed/>
                </p:oleObj>
              </mc:Choice>
              <mc:Fallback>
                <p:oleObj name="Equation" r:id="rId11" imgW="1270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14575" y="3656013"/>
                        <a:ext cx="295275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44893"/>
              </p:ext>
            </p:extLst>
          </p:nvPr>
        </p:nvGraphicFramePr>
        <p:xfrm>
          <a:off x="523875" y="3662363"/>
          <a:ext cx="47307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40" name="Equation" r:id="rId13" imgW="203200" imgH="203200" progId="Equation.DSMT4">
                  <p:embed/>
                </p:oleObj>
              </mc:Choice>
              <mc:Fallback>
                <p:oleObj name="Equation" r:id="rId13" imgW="2032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23875" y="3662363"/>
                        <a:ext cx="473075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Left Brace 59"/>
          <p:cNvSpPr/>
          <p:nvPr/>
        </p:nvSpPr>
        <p:spPr bwMode="auto">
          <a:xfrm rot="2716865">
            <a:off x="923038" y="3766448"/>
            <a:ext cx="260292" cy="832266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2006600" y="5105400"/>
            <a:ext cx="165100" cy="1651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1155700" y="3022600"/>
            <a:ext cx="165100" cy="1651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72" name="Oval 71"/>
          <p:cNvSpPr/>
          <p:nvPr/>
        </p:nvSpPr>
        <p:spPr bwMode="auto">
          <a:xfrm>
            <a:off x="2628900" y="4279900"/>
            <a:ext cx="165100" cy="1651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01221"/>
              </p:ext>
            </p:extLst>
          </p:nvPr>
        </p:nvGraphicFramePr>
        <p:xfrm>
          <a:off x="3683001" y="1169308"/>
          <a:ext cx="1358900" cy="557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41" name="Equation" r:id="rId15" imgW="711200" imgH="292100" progId="Equation.DSMT4">
                  <p:embed/>
                </p:oleObj>
              </mc:Choice>
              <mc:Fallback>
                <p:oleObj name="Equation" r:id="rId15" imgW="711200" imgH="292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683001" y="1169308"/>
                        <a:ext cx="1358900" cy="5578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Straight Arrow Connector 32"/>
          <p:cNvCxnSpPr>
            <a:endCxn id="31" idx="0"/>
          </p:cNvCxnSpPr>
          <p:nvPr/>
        </p:nvCxnSpPr>
        <p:spPr bwMode="auto">
          <a:xfrm>
            <a:off x="8140700" y="4965700"/>
            <a:ext cx="354870" cy="7366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Oval 35"/>
          <p:cNvSpPr/>
          <p:nvPr/>
        </p:nvSpPr>
        <p:spPr bwMode="auto">
          <a:xfrm>
            <a:off x="7772400" y="4381500"/>
            <a:ext cx="584200" cy="584200"/>
          </a:xfrm>
          <a:prstGeom prst="ellipse">
            <a:avLst/>
          </a:prstGeom>
          <a:noFill/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289300" y="2374900"/>
            <a:ext cx="2317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366FF"/>
                </a:solidFill>
              </a:rPr>
              <a:t>Small Knudsen number</a:t>
            </a:r>
            <a:endParaRPr lang="en-US" sz="1600" dirty="0">
              <a:solidFill>
                <a:srgbClr val="3366FF"/>
              </a:solidFill>
            </a:endParaRPr>
          </a:p>
        </p:txBody>
      </p:sp>
      <p:sp>
        <p:nvSpPr>
          <p:cNvPr id="4" name="Left Arrow 3"/>
          <p:cNvSpPr/>
          <p:nvPr/>
        </p:nvSpPr>
        <p:spPr bwMode="auto">
          <a:xfrm>
            <a:off x="3708400" y="1854200"/>
            <a:ext cx="1371600" cy="355600"/>
          </a:xfrm>
          <a:prstGeom prst="lef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62895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51367" y="6985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Using </a:t>
            </a:r>
            <a:r>
              <a:rPr lang="en-US" dirty="0" err="1" smtClean="0">
                <a:latin typeface="Arial" charset="0"/>
                <a:ea typeface="ＭＳ Ｐゴシック" charset="0"/>
                <a:cs typeface="Arial" charset="0"/>
              </a:rPr>
              <a:t>Hermite</a:t>
            </a: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Polynomials. For Simplicity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298927"/>
              </p:ext>
            </p:extLst>
          </p:nvPr>
        </p:nvGraphicFramePr>
        <p:xfrm>
          <a:off x="2052638" y="1914525"/>
          <a:ext cx="4549775" cy="189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13" name="Equation" r:id="rId5" imgW="2222500" imgH="927100" progId="Equation.DSMT4">
                  <p:embed/>
                </p:oleObj>
              </mc:Choice>
              <mc:Fallback>
                <p:oleObj name="Equation" r:id="rId5" imgW="2222500" imgH="927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2638" y="1914525"/>
                        <a:ext cx="4549775" cy="1893888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04800" y="1320800"/>
            <a:ext cx="845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In general, one can write:</a:t>
            </a:r>
            <a:endParaRPr lang="en-US" sz="2000" dirty="0">
              <a:solidFill>
                <a:schemeClr val="tx1"/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1008393"/>
              </p:ext>
            </p:extLst>
          </p:nvPr>
        </p:nvGraphicFramePr>
        <p:xfrm>
          <a:off x="4656138" y="4484688"/>
          <a:ext cx="3381375" cy="1246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14" name="Equation" r:id="rId7" imgW="1651000" imgH="609600" progId="Equation.DSMT4">
                  <p:embed/>
                </p:oleObj>
              </mc:Choice>
              <mc:Fallback>
                <p:oleObj name="Equation" r:id="rId7" imgW="16510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56138" y="4484688"/>
                        <a:ext cx="3381375" cy="1246187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441509"/>
              </p:ext>
            </p:extLst>
          </p:nvPr>
        </p:nvGraphicFramePr>
        <p:xfrm>
          <a:off x="1255713" y="4794250"/>
          <a:ext cx="2052637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15" name="Equation" r:id="rId9" imgW="1003300" imgH="482600" progId="Equation.DSMT4">
                  <p:embed/>
                </p:oleObj>
              </mc:Choice>
              <mc:Fallback>
                <p:oleObj name="Equation" r:id="rId9" imgW="10033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55713" y="4794250"/>
                        <a:ext cx="2052637" cy="985838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>
            <a:endCxn id="16" idx="0"/>
          </p:cNvCxnSpPr>
          <p:nvPr/>
        </p:nvCxnSpPr>
        <p:spPr bwMode="auto">
          <a:xfrm flipH="1">
            <a:off x="2282031" y="3505200"/>
            <a:ext cx="1400969" cy="128905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1193800" y="5880100"/>
            <a:ext cx="231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Weight function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5016500" y="3530600"/>
            <a:ext cx="1231900" cy="8509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5257800" y="2578100"/>
            <a:ext cx="1143000" cy="18161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4572000" y="5905500"/>
            <a:ext cx="345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Projection coefficients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42708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51367" y="812801"/>
            <a:ext cx="8382000" cy="457200"/>
          </a:xfrm>
        </p:spPr>
        <p:txBody>
          <a:bodyPr tIns="7056"/>
          <a:lstStyle/>
          <a:p>
            <a:pPr algn="ctr"/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E</a:t>
            </a: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quilibrium distribution and Source Term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5200" y="1549400"/>
            <a:ext cx="7632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We do not know the expression, but we do not need one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  <a:r>
              <a:rPr lang="en-US" sz="2000" dirty="0" smtClean="0">
                <a:solidFill>
                  <a:schemeClr val="tx1"/>
                </a:solidFill>
              </a:rPr>
              <a:t>The requirements </a:t>
            </a:r>
            <a:r>
              <a:rPr lang="en-US" sz="2000" dirty="0">
                <a:solidFill>
                  <a:schemeClr val="tx1"/>
                </a:solidFill>
              </a:rPr>
              <a:t>for the equilibrium distribution and source term</a:t>
            </a:r>
            <a:r>
              <a:rPr lang="en-US" sz="2000" dirty="0" smtClean="0">
                <a:solidFill>
                  <a:schemeClr val="tx1"/>
                </a:solidFill>
              </a:rPr>
              <a:t>:</a:t>
            </a:r>
            <a:endParaRPr lang="en-US" sz="2000" dirty="0">
              <a:solidFill>
                <a:schemeClr val="tx1"/>
              </a:solidFill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016133"/>
              </p:ext>
            </p:extLst>
          </p:nvPr>
        </p:nvGraphicFramePr>
        <p:xfrm>
          <a:off x="736600" y="2701925"/>
          <a:ext cx="3592817" cy="296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45" name="Equation" r:id="rId5" imgW="1600200" imgH="1320800" progId="Equation.DSMT4">
                  <p:embed/>
                </p:oleObj>
              </mc:Choice>
              <mc:Fallback>
                <p:oleObj name="Equation" r:id="rId5" imgW="1600200" imgH="1320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6600" y="2701925"/>
                        <a:ext cx="3592817" cy="2962275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293539"/>
              </p:ext>
            </p:extLst>
          </p:nvPr>
        </p:nvGraphicFramePr>
        <p:xfrm>
          <a:off x="5589588" y="3006725"/>
          <a:ext cx="3086100" cy="223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46" name="Equation" r:id="rId7" imgW="1435100" imgH="1041400" progId="Equation.DSMT4">
                  <p:embed/>
                </p:oleObj>
              </mc:Choice>
              <mc:Fallback>
                <p:oleObj name="Equation" r:id="rId7" imgW="1435100" imgH="1041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89588" y="3006725"/>
                        <a:ext cx="3086100" cy="2233613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121400" y="5435600"/>
            <a:ext cx="19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Our first guess!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Right Arrow 2"/>
          <p:cNvSpPr/>
          <p:nvPr/>
        </p:nvSpPr>
        <p:spPr bwMode="auto">
          <a:xfrm>
            <a:off x="4559300" y="3873500"/>
            <a:ext cx="850900" cy="60960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06158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51367" y="8128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The kinetic formalism: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7500" y="1447800"/>
            <a:ext cx="41482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The Kinetic Kohn-Sham equations:</a:t>
            </a:r>
            <a:endParaRPr lang="en-US" sz="2000" dirty="0">
              <a:solidFill>
                <a:schemeClr val="tx1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7303811"/>
              </p:ext>
            </p:extLst>
          </p:nvPr>
        </p:nvGraphicFramePr>
        <p:xfrm>
          <a:off x="1931988" y="2236788"/>
          <a:ext cx="5202237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23" name="Equation" r:id="rId5" imgW="2794000" imgH="431800" progId="Equation.DSMT4">
                  <p:embed/>
                </p:oleObj>
              </mc:Choice>
              <mc:Fallback>
                <p:oleObj name="Equation" r:id="rId5" imgW="27940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31988" y="2236788"/>
                        <a:ext cx="5202237" cy="803275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 bwMode="auto">
          <a:xfrm>
            <a:off x="6934200" y="2895600"/>
            <a:ext cx="0" cy="9906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247293"/>
              </p:ext>
            </p:extLst>
          </p:nvPr>
        </p:nvGraphicFramePr>
        <p:xfrm>
          <a:off x="6129338" y="3908425"/>
          <a:ext cx="1631950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24" name="Equation" r:id="rId7" imgW="876300" imgH="914400" progId="Equation.DSMT4">
                  <p:embed/>
                </p:oleObj>
              </mc:Choice>
              <mc:Fallback>
                <p:oleObj name="Equation" r:id="rId7" imgW="87630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29338" y="3908425"/>
                        <a:ext cx="1631950" cy="1701800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3366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516484" y="5791200"/>
            <a:ext cx="2936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Orthogonality conditions</a:t>
            </a:r>
            <a:endParaRPr lang="en-US" sz="2000" dirty="0">
              <a:solidFill>
                <a:schemeClr val="tx1"/>
              </a:solidFill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615399"/>
              </p:ext>
            </p:extLst>
          </p:nvPr>
        </p:nvGraphicFramePr>
        <p:xfrm>
          <a:off x="849313" y="3881438"/>
          <a:ext cx="2460625" cy="167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25" name="Equation" r:id="rId9" imgW="1320800" imgH="901700" progId="Equation.DSMT4">
                  <p:embed/>
                </p:oleObj>
              </mc:Choice>
              <mc:Fallback>
                <p:oleObj name="Equation" r:id="rId9" imgW="1320800" imgH="901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49313" y="3881438"/>
                        <a:ext cx="2460625" cy="1677987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82484" y="5765800"/>
            <a:ext cx="3991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Kohn-Sham orbitals and energies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45244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51367" y="8128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Number of dimensions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3581400"/>
            <a:ext cx="3264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Kohn-Sham equations: 3D</a:t>
            </a:r>
            <a:endParaRPr lang="en-US" sz="2000" dirty="0">
              <a:solidFill>
                <a:schemeClr val="tx1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285811"/>
              </p:ext>
            </p:extLst>
          </p:nvPr>
        </p:nvGraphicFramePr>
        <p:xfrm>
          <a:off x="6537325" y="2591701"/>
          <a:ext cx="688975" cy="84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7" name="Equation" r:id="rId5" imgW="165100" imgH="203200" progId="Equation.DSMT4">
                  <p:embed/>
                </p:oleObj>
              </mc:Choice>
              <mc:Fallback>
                <p:oleObj name="Equation" r:id="rId5" imgW="1651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37325" y="2591701"/>
                        <a:ext cx="688975" cy="845237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2926077"/>
              </p:ext>
            </p:extLst>
          </p:nvPr>
        </p:nvGraphicFramePr>
        <p:xfrm>
          <a:off x="1395413" y="2582863"/>
          <a:ext cx="852487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8" name="Equation" r:id="rId7" imgW="203200" imgH="203200" progId="Equation.DSMT4">
                  <p:embed/>
                </p:oleObj>
              </mc:Choice>
              <mc:Fallback>
                <p:oleObj name="Equation" r:id="rId7" imgW="2032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95413" y="2582863"/>
                        <a:ext cx="852487" cy="852487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3366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2976484" y="4279900"/>
            <a:ext cx="2936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Is there any advantage?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82873" y="3581400"/>
            <a:ext cx="4034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Kinetic Kohn-Sham equations: 6D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76484" y="5092700"/>
            <a:ext cx="29036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YES!</a:t>
            </a:r>
            <a:endParaRPr lang="en-US" sz="3600" dirty="0">
              <a:solidFill>
                <a:srgbClr val="FF0000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2705100" y="3022600"/>
            <a:ext cx="3441700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76993941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44"/>
          <p:cNvSpPr>
            <a:spLocks noChangeArrowheads="1"/>
          </p:cNvSpPr>
          <p:nvPr/>
        </p:nvSpPr>
        <p:spPr bwMode="auto">
          <a:xfrm>
            <a:off x="3113088" y="1866900"/>
            <a:ext cx="5514975" cy="11176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0246" name="Rectangle 43"/>
          <p:cNvSpPr>
            <a:spLocks noChangeArrowheads="1"/>
          </p:cNvSpPr>
          <p:nvPr/>
        </p:nvSpPr>
        <p:spPr bwMode="auto">
          <a:xfrm>
            <a:off x="3098800" y="3098799"/>
            <a:ext cx="5529263" cy="34385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717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5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5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635000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Lattice Boltzmann Method for Fluids</a:t>
            </a:r>
          </a:p>
        </p:txBody>
      </p:sp>
      <p:graphicFrame>
        <p:nvGraphicFramePr>
          <p:cNvPr id="102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984072"/>
              </p:ext>
            </p:extLst>
          </p:nvPr>
        </p:nvGraphicFramePr>
        <p:xfrm>
          <a:off x="3538538" y="2238375"/>
          <a:ext cx="4335462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2" name="Equation" r:id="rId5" imgW="2450880" imgH="393480" progId="Equation.DSMT4">
                  <p:embed/>
                </p:oleObj>
              </mc:Choice>
              <mc:Fallback>
                <p:oleObj name="Equation" r:id="rId5" imgW="24508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8538" y="2238375"/>
                        <a:ext cx="4335462" cy="696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52" name="Picture 20" descr="fig2.png"/>
          <p:cNvPicPr>
            <a:picLocks noChangeAspect="1"/>
          </p:cNvPicPr>
          <p:nvPr/>
        </p:nvPicPr>
        <p:blipFill>
          <a:blip r:embed="rId7" cstate="print">
            <a:lum bright="-30000" contrast="58000"/>
          </a:blip>
          <a:srcRect/>
          <a:stretch>
            <a:fillRect/>
          </a:stretch>
        </p:blipFill>
        <p:spPr bwMode="auto">
          <a:xfrm>
            <a:off x="661988" y="4541838"/>
            <a:ext cx="1830387" cy="17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253" name="Group 30"/>
          <p:cNvGrpSpPr>
            <a:grpSpLocks/>
          </p:cNvGrpSpPr>
          <p:nvPr/>
        </p:nvGrpSpPr>
        <p:grpSpPr bwMode="auto">
          <a:xfrm>
            <a:off x="476250" y="2016125"/>
            <a:ext cx="2528888" cy="2279650"/>
            <a:chOff x="82296" y="2051304"/>
            <a:chExt cx="2528085" cy="2280819"/>
          </a:xfrm>
        </p:grpSpPr>
        <p:cxnSp>
          <p:nvCxnSpPr>
            <p:cNvPr id="10267" name="Straight Arrow Connector 22"/>
            <p:cNvCxnSpPr>
              <a:cxnSpLocks noChangeShapeType="1"/>
            </p:cNvCxnSpPr>
            <p:nvPr/>
          </p:nvCxnSpPr>
          <p:spPr bwMode="auto">
            <a:xfrm>
              <a:off x="576072" y="3776472"/>
              <a:ext cx="1792224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0268" name="Straight Arrow Connector 24"/>
            <p:cNvCxnSpPr>
              <a:cxnSpLocks noChangeShapeType="1"/>
            </p:cNvCxnSpPr>
            <p:nvPr/>
          </p:nvCxnSpPr>
          <p:spPr bwMode="auto">
            <a:xfrm rot="5400000" flipH="1" flipV="1">
              <a:off x="-224028" y="2976372"/>
              <a:ext cx="1600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0269" name="Straight Arrow Connector 26"/>
            <p:cNvCxnSpPr>
              <a:cxnSpLocks noChangeShapeType="1"/>
            </p:cNvCxnSpPr>
            <p:nvPr/>
          </p:nvCxnSpPr>
          <p:spPr bwMode="auto">
            <a:xfrm rot="10800000" flipV="1">
              <a:off x="210312" y="3767328"/>
              <a:ext cx="365760" cy="265176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10270" name="TextBox 27"/>
            <p:cNvSpPr txBox="1">
              <a:spLocks noChangeArrowheads="1"/>
            </p:cNvSpPr>
            <p:nvPr/>
          </p:nvSpPr>
          <p:spPr bwMode="auto">
            <a:xfrm>
              <a:off x="82296" y="3931920"/>
              <a:ext cx="299997" cy="400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x</a:t>
              </a:r>
            </a:p>
          </p:txBody>
        </p:sp>
        <p:sp>
          <p:nvSpPr>
            <p:cNvPr id="10271" name="TextBox 28"/>
            <p:cNvSpPr txBox="1">
              <a:spLocks noChangeArrowheads="1"/>
            </p:cNvSpPr>
            <p:nvPr/>
          </p:nvSpPr>
          <p:spPr bwMode="auto">
            <a:xfrm>
              <a:off x="2310384" y="3691129"/>
              <a:ext cx="299997" cy="400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y</a:t>
              </a:r>
            </a:p>
          </p:txBody>
        </p:sp>
        <p:sp>
          <p:nvSpPr>
            <p:cNvPr id="10272" name="TextBox 29"/>
            <p:cNvSpPr txBox="1">
              <a:spLocks noChangeArrowheads="1"/>
            </p:cNvSpPr>
            <p:nvPr/>
          </p:nvSpPr>
          <p:spPr bwMode="auto">
            <a:xfrm>
              <a:off x="286512" y="2051304"/>
              <a:ext cx="299997" cy="400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z</a:t>
              </a:r>
            </a:p>
          </p:txBody>
        </p:sp>
      </p:grpSp>
      <p:grpSp>
        <p:nvGrpSpPr>
          <p:cNvPr id="10254" name="Group 16"/>
          <p:cNvGrpSpPr>
            <a:grpSpLocks/>
          </p:cNvGrpSpPr>
          <p:nvPr/>
        </p:nvGrpSpPr>
        <p:grpSpPr bwMode="auto">
          <a:xfrm>
            <a:off x="1190625" y="2416175"/>
            <a:ext cx="1365250" cy="1309688"/>
            <a:chOff x="657453" y="1875745"/>
            <a:chExt cx="2090739" cy="2007670"/>
          </a:xfrm>
        </p:grpSpPr>
        <p:sp>
          <p:nvSpPr>
            <p:cNvPr id="10259" name="Cube 5"/>
            <p:cNvSpPr>
              <a:spLocks noChangeArrowheads="1"/>
            </p:cNvSpPr>
            <p:nvPr/>
          </p:nvSpPr>
          <p:spPr bwMode="auto">
            <a:xfrm>
              <a:off x="909867" y="2628220"/>
              <a:ext cx="1047750" cy="1002782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60" name="Cube 6"/>
            <p:cNvSpPr>
              <a:spLocks noChangeArrowheads="1"/>
            </p:cNvSpPr>
            <p:nvPr/>
          </p:nvSpPr>
          <p:spPr bwMode="auto">
            <a:xfrm>
              <a:off x="1700442" y="2628220"/>
              <a:ext cx="1047750" cy="1002782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61" name="Cube 7"/>
            <p:cNvSpPr>
              <a:spLocks noChangeArrowheads="1"/>
            </p:cNvSpPr>
            <p:nvPr/>
          </p:nvSpPr>
          <p:spPr bwMode="auto">
            <a:xfrm>
              <a:off x="657455" y="2880633"/>
              <a:ext cx="1047750" cy="1002782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62" name="Cube 8"/>
            <p:cNvSpPr>
              <a:spLocks noChangeArrowheads="1"/>
            </p:cNvSpPr>
            <p:nvPr/>
          </p:nvSpPr>
          <p:spPr bwMode="auto">
            <a:xfrm>
              <a:off x="1448029" y="2880631"/>
              <a:ext cx="1047750" cy="1002782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63" name="Cube 9"/>
            <p:cNvSpPr>
              <a:spLocks noChangeArrowheads="1"/>
            </p:cNvSpPr>
            <p:nvPr/>
          </p:nvSpPr>
          <p:spPr bwMode="auto">
            <a:xfrm>
              <a:off x="909865" y="1875745"/>
              <a:ext cx="1047750" cy="1002782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64" name="Cube 10"/>
            <p:cNvSpPr>
              <a:spLocks noChangeArrowheads="1"/>
            </p:cNvSpPr>
            <p:nvPr/>
          </p:nvSpPr>
          <p:spPr bwMode="auto">
            <a:xfrm>
              <a:off x="1700440" y="1875745"/>
              <a:ext cx="1047750" cy="1002782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65" name="Cube 11"/>
            <p:cNvSpPr>
              <a:spLocks noChangeArrowheads="1"/>
            </p:cNvSpPr>
            <p:nvPr/>
          </p:nvSpPr>
          <p:spPr bwMode="auto">
            <a:xfrm>
              <a:off x="657453" y="2128158"/>
              <a:ext cx="1047750" cy="1002782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66" name="Cube 12"/>
            <p:cNvSpPr>
              <a:spLocks noChangeArrowheads="1"/>
            </p:cNvSpPr>
            <p:nvPr/>
          </p:nvSpPr>
          <p:spPr bwMode="auto">
            <a:xfrm>
              <a:off x="1448027" y="2128156"/>
              <a:ext cx="1047750" cy="1002782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0255" name="Picture 14" descr="DifusionMove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30588" y="4303713"/>
            <a:ext cx="2665412" cy="203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020764"/>
              </p:ext>
            </p:extLst>
          </p:nvPr>
        </p:nvGraphicFramePr>
        <p:xfrm>
          <a:off x="3465513" y="3665538"/>
          <a:ext cx="3011487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3" name="Equation" r:id="rId9" imgW="1701720" imgH="241200" progId="Equation.DSMT4">
                  <p:embed/>
                </p:oleObj>
              </mc:Choice>
              <mc:Fallback>
                <p:oleObj name="Equation" r:id="rId9" imgW="1701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5513" y="3665538"/>
                        <a:ext cx="3011487" cy="427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3214688" y="1914525"/>
            <a:ext cx="112077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CH" sz="1800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Collision:</a:t>
            </a:r>
            <a:endParaRPr lang="en-US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08338" y="3176588"/>
            <a:ext cx="1300162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CH" sz="1800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Streaming:</a:t>
            </a:r>
            <a:endParaRPr lang="en-US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0244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551957"/>
              </p:ext>
            </p:extLst>
          </p:nvPr>
        </p:nvGraphicFramePr>
        <p:xfrm>
          <a:off x="7177088" y="3508375"/>
          <a:ext cx="944562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4" name="Equation" r:id="rId11" imgW="533160" imgH="393480" progId="Equation.DSMT4">
                  <p:embed/>
                </p:oleObj>
              </mc:Choice>
              <mc:Fallback>
                <p:oleObj name="Equation" r:id="rId11" imgW="5331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7088" y="3508375"/>
                        <a:ext cx="944562" cy="696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584200" y="1139825"/>
            <a:ext cx="7861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We do not need to discretize the whole velocity, but we can just choose a small number of representative vectors.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50217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5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5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635000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Lattice Kinetic Kohn-Sham Model</a:t>
            </a:r>
          </a:p>
        </p:txBody>
      </p:sp>
      <p:pic>
        <p:nvPicPr>
          <p:cNvPr id="2" name="Picture 1" descr="d3q25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4278" b="182"/>
          <a:stretch/>
        </p:blipFill>
        <p:spPr>
          <a:xfrm>
            <a:off x="1193800" y="1460500"/>
            <a:ext cx="3506232" cy="3441700"/>
          </a:xfrm>
          <a:prstGeom prst="rect">
            <a:avLst/>
          </a:prstGeom>
        </p:spPr>
      </p:pic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7848540"/>
              </p:ext>
            </p:extLst>
          </p:nvPr>
        </p:nvGraphicFramePr>
        <p:xfrm>
          <a:off x="1290638" y="5449888"/>
          <a:ext cx="6408737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55" name="Equation" r:id="rId6" imgW="3441700" imgH="431800" progId="Equation.DSMT4">
                  <p:embed/>
                </p:oleObj>
              </mc:Choice>
              <mc:Fallback>
                <p:oleObj name="Equation" r:id="rId6" imgW="34417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90638" y="5449888"/>
                        <a:ext cx="6408737" cy="803275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841365"/>
              </p:ext>
            </p:extLst>
          </p:nvPr>
        </p:nvGraphicFramePr>
        <p:xfrm>
          <a:off x="5307013" y="2047875"/>
          <a:ext cx="2460625" cy="260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56" name="Equation" r:id="rId8" imgW="1320800" imgH="1397000" progId="Equation.DSMT4">
                  <p:embed/>
                </p:oleObj>
              </mc:Choice>
              <mc:Fallback>
                <p:oleObj name="Equation" r:id="rId8" imgW="1320800" imgH="1397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07013" y="2047875"/>
                        <a:ext cx="2460625" cy="2601913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3366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472646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5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5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1016000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Convergence to the Ground </a:t>
            </a:r>
            <a:r>
              <a:rPr lang="en-US" dirty="0">
                <a:latin typeface="Arial" pitchFamily="34" charset="0"/>
                <a:cs typeface="Arial" pitchFamily="34" charset="0"/>
              </a:rPr>
              <a:t>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tate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543800" y="4521200"/>
            <a:ext cx="596900" cy="2921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1625599"/>
            <a:ext cx="6180762" cy="462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1047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5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5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1016000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Exchange-Correlation energies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19098"/>
          <a:stretch/>
        </p:blipFill>
        <p:spPr>
          <a:xfrm>
            <a:off x="1104900" y="1892300"/>
            <a:ext cx="7091836" cy="2959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7543800" y="4521200"/>
            <a:ext cx="596900" cy="2921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18306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102" name="Rectangle 7"/>
          <p:cNvSpPr>
            <a:spLocks noChangeArrowheads="1"/>
          </p:cNvSpPr>
          <p:nvPr/>
        </p:nvSpPr>
        <p:spPr bwMode="auto">
          <a:xfrm>
            <a:off x="609600" y="998275"/>
            <a:ext cx="8013700" cy="5380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n-US" sz="2800" dirty="0" smtClean="0">
                <a:solidFill>
                  <a:schemeClr val="accent2"/>
                </a:solidFill>
                <a:latin typeface="Arial" pitchFamily="34" charset="0"/>
                <a:ea typeface="+mn-ea"/>
                <a:cs typeface="Arial" pitchFamily="34" charset="0"/>
              </a:rPr>
              <a:t>Table of Contents</a:t>
            </a:r>
          </a:p>
          <a:p>
            <a:pPr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 sz="24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228600" indent="-228600"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Courier New" pitchFamily="49" charset="0"/>
              <a:buChar char="o"/>
              <a:defRPr/>
            </a:pP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Motivation</a:t>
            </a:r>
          </a:p>
          <a:p>
            <a:pPr marL="228600" indent="-228600"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Courier New" pitchFamily="49" charset="0"/>
              <a:buChar char="o"/>
              <a:defRPr/>
            </a:pPr>
            <a:endParaRPr lang="en-US" sz="2000" dirty="0" smtClean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228600" indent="-228600"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Courier New" pitchFamily="49" charset="0"/>
              <a:buChar char="o"/>
              <a:defRPr/>
            </a:pP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Brief Introduction to Kohn-Sham Theory</a:t>
            </a:r>
            <a:endParaRPr lang="en-US" sz="20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defRPr/>
            </a:pPr>
            <a:endParaRPr lang="en-US" sz="20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228600" indent="-228600"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Courier New" pitchFamily="49" charset="0"/>
              <a:buChar char="o"/>
              <a:defRPr/>
            </a:pPr>
            <a:r>
              <a:rPr lang="en-US" sz="20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Kinetic Theory and </a:t>
            </a: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Kohn-Sham Boltzmann Equation</a:t>
            </a:r>
          </a:p>
          <a:p>
            <a:pPr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defRPr/>
            </a:pPr>
            <a:endParaRPr lang="en-US" sz="20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228600" indent="-228600"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Courier New" pitchFamily="49" charset="0"/>
              <a:buChar char="o"/>
              <a:defRPr/>
            </a:pP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Applications</a:t>
            </a:r>
          </a:p>
          <a:p>
            <a:pPr marL="971550" lvl="1" indent="-228600"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Courier New" pitchFamily="49" charset="0"/>
              <a:buChar char="o"/>
              <a:defRPr/>
            </a:pP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Exchange-Correlation of atoms</a:t>
            </a:r>
          </a:p>
          <a:p>
            <a:pPr marL="971550" lvl="1" indent="-228600"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Courier New" pitchFamily="49" charset="0"/>
              <a:buChar char="o"/>
              <a:defRPr/>
            </a:pP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Methane Molecule</a:t>
            </a:r>
          </a:p>
          <a:p>
            <a:pPr marL="971550" lvl="1" indent="-228600"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Courier New" pitchFamily="49" charset="0"/>
              <a:buChar char="o"/>
              <a:defRPr/>
            </a:pP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Hydrogen Oscillations</a:t>
            </a:r>
          </a:p>
          <a:p>
            <a:pPr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defRPr/>
            </a:pPr>
            <a:endParaRPr lang="en-US" sz="2000" dirty="0" smtClean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228600" indent="-228600"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Courier New" pitchFamily="49" charset="0"/>
              <a:buChar char="o"/>
              <a:defRPr/>
            </a:pP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Summary</a:t>
            </a:r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174" name="TextBox 7"/>
          <p:cNvSpPr txBox="1">
            <a:spLocks noChangeArrowheads="1"/>
          </p:cNvSpPr>
          <p:nvPr/>
        </p:nvSpPr>
        <p:spPr bwMode="auto">
          <a:xfrm>
            <a:off x="7382914" y="3104924"/>
            <a:ext cx="1621386" cy="6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Model Description</a:t>
            </a:r>
            <a:endParaRPr lang="en-US" sz="1600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7175" name="Right Brace 8"/>
          <p:cNvSpPr>
            <a:spLocks/>
          </p:cNvSpPr>
          <p:nvPr/>
        </p:nvSpPr>
        <p:spPr bwMode="auto">
          <a:xfrm>
            <a:off x="6921500" y="3062606"/>
            <a:ext cx="335217" cy="870755"/>
          </a:xfrm>
          <a:prstGeom prst="rightBrace">
            <a:avLst>
              <a:gd name="adj1" fmla="val 832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7176" name="Right Brace 10"/>
          <p:cNvSpPr>
            <a:spLocks/>
          </p:cNvSpPr>
          <p:nvPr/>
        </p:nvSpPr>
        <p:spPr bwMode="auto">
          <a:xfrm>
            <a:off x="5207000" y="4102100"/>
            <a:ext cx="393701" cy="1231900"/>
          </a:xfrm>
          <a:prstGeom prst="rightBrace">
            <a:avLst>
              <a:gd name="adj1" fmla="val 832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7177" name="TextBox 11"/>
          <p:cNvSpPr txBox="1">
            <a:spLocks noChangeArrowheads="1"/>
          </p:cNvSpPr>
          <p:nvPr/>
        </p:nvSpPr>
        <p:spPr bwMode="auto">
          <a:xfrm>
            <a:off x="5781056" y="4506145"/>
            <a:ext cx="1861307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Some applications</a:t>
            </a:r>
            <a:endParaRPr lang="en-US" sz="1600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29229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5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5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1016000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Carbon Orbitals and Methane Molecule</a:t>
            </a:r>
          </a:p>
        </p:txBody>
      </p:sp>
      <p:pic>
        <p:nvPicPr>
          <p:cNvPr id="7" name="Picture 6" descr="CH4-eps-converted-t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948" y="2273580"/>
            <a:ext cx="3103852" cy="2991252"/>
          </a:xfrm>
          <a:prstGeom prst="rect">
            <a:avLst/>
          </a:prstGeom>
        </p:spPr>
      </p:pic>
      <p:pic>
        <p:nvPicPr>
          <p:cNvPr id="8" name="Picture 7" descr="d3q25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08" r="3449" b="182"/>
          <a:stretch/>
        </p:blipFill>
        <p:spPr>
          <a:xfrm>
            <a:off x="330200" y="2209800"/>
            <a:ext cx="3898900" cy="3441700"/>
          </a:xfrm>
          <a:prstGeom prst="rect">
            <a:avLst/>
          </a:prstGeom>
        </p:spPr>
      </p:pic>
      <p:sp>
        <p:nvSpPr>
          <p:cNvPr id="4" name="Arc 3"/>
          <p:cNvSpPr/>
          <p:nvPr/>
        </p:nvSpPr>
        <p:spPr bwMode="auto">
          <a:xfrm rot="20073907">
            <a:off x="6527801" y="2311400"/>
            <a:ext cx="1612900" cy="1663700"/>
          </a:xfrm>
          <a:prstGeom prst="arc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29500" y="1778000"/>
            <a:ext cx="1426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109.47°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14600" y="2298700"/>
            <a:ext cx="697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3366FF"/>
                </a:solidFill>
              </a:rPr>
              <a:t>1s</a:t>
            </a:r>
            <a:r>
              <a:rPr lang="en-US" sz="2800" baseline="30000" dirty="0" smtClean="0">
                <a:solidFill>
                  <a:srgbClr val="3366FF"/>
                </a:solidFill>
              </a:rPr>
              <a:t>2</a:t>
            </a:r>
            <a:endParaRPr lang="en-US" sz="2800" baseline="30000" dirty="0">
              <a:solidFill>
                <a:srgbClr val="3366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35200" y="3035300"/>
            <a:ext cx="697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</a:t>
            </a:r>
            <a:r>
              <a:rPr lang="en-US" sz="2800" dirty="0" smtClean="0">
                <a:solidFill>
                  <a:srgbClr val="FF0000"/>
                </a:solidFill>
              </a:rPr>
              <a:t>s</a:t>
            </a:r>
            <a:r>
              <a:rPr lang="en-US" sz="2800" baseline="30000" dirty="0" smtClean="0">
                <a:solidFill>
                  <a:srgbClr val="FF0000"/>
                </a:solidFill>
              </a:rPr>
              <a:t>2</a:t>
            </a:r>
            <a:endParaRPr lang="en-US" sz="2800" baseline="30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83000" y="4254500"/>
            <a:ext cx="717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</a:rPr>
              <a:t>2p</a:t>
            </a:r>
            <a:r>
              <a:rPr lang="en-US" sz="2800" baseline="30000" dirty="0" smtClean="0">
                <a:solidFill>
                  <a:srgbClr val="008000"/>
                </a:solidFill>
              </a:rPr>
              <a:t>2</a:t>
            </a:r>
            <a:endParaRPr lang="en-US" sz="2800" baseline="30000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92700" y="5410200"/>
            <a:ext cx="38576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Bond distance: 106 pm</a:t>
            </a:r>
          </a:p>
          <a:p>
            <a:r>
              <a:rPr lang="en-US" sz="2800" dirty="0" smtClean="0">
                <a:solidFill>
                  <a:srgbClr val="000000"/>
                </a:solidFill>
              </a:rPr>
              <a:t>Exp.: ~108 pm</a:t>
            </a:r>
            <a:endParaRPr lang="en-US" sz="2800" dirty="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4673600" y="1879600"/>
            <a:ext cx="0" cy="433070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0548227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51367" y="1041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Limitation: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82700" y="1739900"/>
            <a:ext cx="6654800" cy="1938992"/>
          </a:xfrm>
          <a:prstGeom prst="rect">
            <a:avLst/>
          </a:prstGeom>
          <a:solidFill>
            <a:srgbClr val="D2D2F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rgbClr val="FF0000"/>
                </a:solidFill>
              </a:rPr>
              <a:t>To increase the accuracy of the calculations we need to decrease the Knudsen numbers, which implies increasing the system size, and therefore, poor performance compared with traditional methods in DFT.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76767" y="40767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Alternative Solution: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08100" y="4724400"/>
            <a:ext cx="6654800" cy="830997"/>
          </a:xfrm>
          <a:prstGeom prst="rect">
            <a:avLst/>
          </a:prstGeom>
          <a:solidFill>
            <a:srgbClr val="D2D2F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rgbClr val="FF0000"/>
                </a:solidFill>
              </a:rPr>
              <a:t>Keep the same Knudsen number, but imposing vanishing higher order moments.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3831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51367" y="1041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Imposing Vanishing </a:t>
            </a: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H</a:t>
            </a: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igher Order Moments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4200" y="1762125"/>
            <a:ext cx="8064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For simplicity and to understand the idea, let us move to the one-dimensional case. One can proof from the stationary Boltzmann equation by consecutive integration: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828245"/>
              </p:ext>
            </p:extLst>
          </p:nvPr>
        </p:nvGraphicFramePr>
        <p:xfrm>
          <a:off x="3024188" y="2719388"/>
          <a:ext cx="30670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9" name="Equation" r:id="rId5" imgW="1320800" imgH="228600" progId="Equation.DSMT4">
                  <p:embed/>
                </p:oleObj>
              </mc:Choice>
              <mc:Fallback>
                <p:oleObj name="Equation" r:id="rId5" imgW="1320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24188" y="2719388"/>
                        <a:ext cx="306705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4560291"/>
              </p:ext>
            </p:extLst>
          </p:nvPr>
        </p:nvGraphicFramePr>
        <p:xfrm>
          <a:off x="2359025" y="4335463"/>
          <a:ext cx="442436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0" name="Equation" r:id="rId7" imgW="1905000" imgH="203200" progId="Equation.DSMT4">
                  <p:embed/>
                </p:oleObj>
              </mc:Choice>
              <mc:Fallback>
                <p:oleObj name="Equation" r:id="rId7" imgW="1905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59025" y="4335463"/>
                        <a:ext cx="4424363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own Arrow 1"/>
          <p:cNvSpPr/>
          <p:nvPr/>
        </p:nvSpPr>
        <p:spPr bwMode="auto">
          <a:xfrm>
            <a:off x="4267200" y="3517900"/>
            <a:ext cx="673100" cy="596900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3304761"/>
              </p:ext>
            </p:extLst>
          </p:nvPr>
        </p:nvGraphicFramePr>
        <p:xfrm>
          <a:off x="3306763" y="4992688"/>
          <a:ext cx="2625725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1" name="Equation" r:id="rId9" imgW="1282700" imgH="609600" progId="Equation.DSMT4">
                  <p:embed/>
                </p:oleObj>
              </mc:Choice>
              <mc:Fallback>
                <p:oleObj name="Equation" r:id="rId9" imgW="12827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06763" y="4992688"/>
                        <a:ext cx="2625725" cy="124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703472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51367" y="1041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Imposing Vanishing </a:t>
            </a: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H</a:t>
            </a: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igher Order Moments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4200" y="1762125"/>
            <a:ext cx="8064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For simplicity and to understand the idea, let us move to the one-dimensional case. One can proof from the stationary Boltzmann equation by consecutive integration: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110386"/>
              </p:ext>
            </p:extLst>
          </p:nvPr>
        </p:nvGraphicFramePr>
        <p:xfrm>
          <a:off x="1801813" y="2682875"/>
          <a:ext cx="5516562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57" name="Equation" r:id="rId5" imgW="2374900" imgH="457200" progId="Equation.DSMT4">
                  <p:embed/>
                </p:oleObj>
              </mc:Choice>
              <mc:Fallback>
                <p:oleObj name="Equation" r:id="rId5" imgW="23749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01813" y="2682875"/>
                        <a:ext cx="5516562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5957358"/>
              </p:ext>
            </p:extLst>
          </p:nvPr>
        </p:nvGraphicFramePr>
        <p:xfrm>
          <a:off x="2247900" y="4624388"/>
          <a:ext cx="4262438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58" name="Equation" r:id="rId7" imgW="2082800" imgH="609600" progId="Equation.DSMT4">
                  <p:embed/>
                </p:oleObj>
              </mc:Choice>
              <mc:Fallback>
                <p:oleObj name="Equation" r:id="rId7" imgW="20828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47900" y="4624388"/>
                        <a:ext cx="4262438" cy="124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own Arrow 2"/>
          <p:cNvSpPr/>
          <p:nvPr/>
        </p:nvSpPr>
        <p:spPr bwMode="auto">
          <a:xfrm>
            <a:off x="4051300" y="3771900"/>
            <a:ext cx="660400" cy="711200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800" y="6016625"/>
            <a:ext cx="806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For the discrete case, we can repeat the same procedure.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7" descr="C:\Program Files (x86)\Microsoft Office\MEDIA\CAGCAT10\j0195812.wm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73900" y="4281488"/>
            <a:ext cx="1771650" cy="182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4217361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51367" y="1041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Some test for Poisson Equation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200" y="1762125"/>
            <a:ext cx="8064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Using the lattice Boltzmann expansion and discretization procedure, we obtain, for instance up to 7</a:t>
            </a:r>
            <a:r>
              <a:rPr lang="en-US" sz="1800" baseline="30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</a:t>
            </a:r>
            <a:r>
              <a:rPr lang="en-U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order: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98" y="3746500"/>
            <a:ext cx="8621625" cy="2070100"/>
          </a:xfrm>
          <a:prstGeom prst="rect">
            <a:avLst/>
          </a:prstGeom>
        </p:spPr>
      </p:pic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992837"/>
              </p:ext>
            </p:extLst>
          </p:nvPr>
        </p:nvGraphicFramePr>
        <p:xfrm>
          <a:off x="2320925" y="2681288"/>
          <a:ext cx="445452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1" name="Equation" r:id="rId6" imgW="1917700" imgH="228600" progId="Equation.DSMT4">
                  <p:embed/>
                </p:oleObj>
              </mc:Choice>
              <mc:Fallback>
                <p:oleObj name="Equation" r:id="rId6" imgW="19177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20925" y="2681288"/>
                        <a:ext cx="445452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397366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51367" y="1041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Some test for Poisson Equation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200" y="1762125"/>
            <a:ext cx="8064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Using the lattice Boltzmann expansion and discretization procedure, we obtain, for instance up to N = 7 order, and  lattice size of L = 32 cells: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30500"/>
            <a:ext cx="8774459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6569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51367" y="1041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Some test for Poisson Equation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200" y="1762125"/>
            <a:ext cx="8064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Using the lattice Boltzmann expansion and discretization procedure, we obtain, for instance up to 7</a:t>
            </a:r>
            <a:r>
              <a:rPr lang="en-US" sz="1800" baseline="30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</a:t>
            </a:r>
            <a:r>
              <a:rPr lang="en-US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order: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01900"/>
            <a:ext cx="4830943" cy="3708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400" y="2514600"/>
            <a:ext cx="4555888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9233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51367" y="1041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Repeating the same for lattice kinetic KS, in 3D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147934"/>
              </p:ext>
            </p:extLst>
          </p:nvPr>
        </p:nvGraphicFramePr>
        <p:xfrm>
          <a:off x="712788" y="1739900"/>
          <a:ext cx="7432675" cy="142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0" name="Equation" r:id="rId5" imgW="3632200" imgH="698500" progId="Equation.DSMT4">
                  <p:embed/>
                </p:oleObj>
              </mc:Choice>
              <mc:Fallback>
                <p:oleObj name="Equation" r:id="rId5" imgW="3632200" imgH="698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2788" y="1739900"/>
                        <a:ext cx="7432675" cy="1427163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300904"/>
              </p:ext>
            </p:extLst>
          </p:nvPr>
        </p:nvGraphicFramePr>
        <p:xfrm>
          <a:off x="1362075" y="3398838"/>
          <a:ext cx="61595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1" name="Equation" r:id="rId7" imgW="3009900" imgH="292100" progId="Equation.DSMT4">
                  <p:embed/>
                </p:oleObj>
              </mc:Choice>
              <mc:Fallback>
                <p:oleObj name="Equation" r:id="rId7" imgW="3009900" imgH="292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62075" y="3398838"/>
                        <a:ext cx="6159500" cy="596900"/>
                      </a:xfrm>
                      <a:prstGeom prst="rect">
                        <a:avLst/>
                      </a:prstGeom>
                      <a:solidFill>
                        <a:srgbClr val="D2D2F4"/>
                      </a:solidFill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 descr="d3q25.eps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4278" b="182"/>
          <a:stretch/>
        </p:blipFill>
        <p:spPr>
          <a:xfrm>
            <a:off x="647700" y="4194038"/>
            <a:ext cx="2235200" cy="219406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 bwMode="auto">
          <a:xfrm flipV="1">
            <a:off x="838200" y="4305300"/>
            <a:ext cx="1866900" cy="200660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H="1" flipV="1">
            <a:off x="1066800" y="4305300"/>
            <a:ext cx="1358900" cy="196850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ight Arrow 4"/>
          <p:cNvSpPr/>
          <p:nvPr/>
        </p:nvSpPr>
        <p:spPr bwMode="auto">
          <a:xfrm>
            <a:off x="3175000" y="5016500"/>
            <a:ext cx="2235200" cy="54610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17" name="TextBox 5"/>
          <p:cNvSpPr txBox="1">
            <a:spLocks noChangeArrowheads="1"/>
          </p:cNvSpPr>
          <p:nvPr/>
        </p:nvSpPr>
        <p:spPr bwMode="auto">
          <a:xfrm>
            <a:off x="5538788" y="4505860"/>
            <a:ext cx="3452812" cy="195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-US" sz="160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For </a:t>
            </a:r>
            <a:r>
              <a:rPr lang="en-US" sz="1600" i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N = 5</a:t>
            </a:r>
            <a:r>
              <a:rPr lang="en-US" sz="160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, we need 111 vectors</a:t>
            </a:r>
          </a:p>
          <a:p>
            <a:pPr algn="just">
              <a:spcBef>
                <a:spcPts val="600"/>
              </a:spcBef>
              <a:buClr>
                <a:srgbClr val="000000"/>
              </a:buClr>
              <a:buSzPct val="100000"/>
            </a:pPr>
            <a:endParaRPr lang="en-US" sz="160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just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-US" sz="160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For </a:t>
            </a:r>
            <a:r>
              <a:rPr lang="en-US" sz="1600" i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N = 7</a:t>
            </a:r>
            <a:r>
              <a:rPr lang="en-US" sz="160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, we need 385 vectors</a:t>
            </a:r>
          </a:p>
          <a:p>
            <a:pPr algn="just">
              <a:spcBef>
                <a:spcPts val="600"/>
              </a:spcBef>
              <a:buClr>
                <a:srgbClr val="000000"/>
              </a:buClr>
              <a:buSzPct val="100000"/>
            </a:pPr>
            <a:endParaRPr lang="en-US" sz="160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just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-US" sz="160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Do we gain computational speed?</a:t>
            </a:r>
          </a:p>
          <a:p>
            <a:pPr algn="just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-US" sz="160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48113116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25967" y="10287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Comparison with the Previous Approach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02100"/>
            <a:ext cx="7582486" cy="1955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b="46181"/>
          <a:stretch/>
        </p:blipFill>
        <p:spPr>
          <a:xfrm>
            <a:off x="0" y="1651000"/>
            <a:ext cx="7091836" cy="1968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26300" y="2425700"/>
            <a:ext cx="1661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BEFORE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49593" y="4787900"/>
            <a:ext cx="1069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3366FF"/>
                </a:solidFill>
              </a:rPr>
              <a:t>NOW</a:t>
            </a:r>
            <a:endParaRPr lang="en-US" sz="28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97784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25967" y="10287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Comparison with Standard Methods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1612900"/>
            <a:ext cx="8732426" cy="3009900"/>
          </a:xfrm>
          <a:prstGeom prst="rect">
            <a:avLst/>
          </a:prstGeom>
        </p:spPr>
      </p:pic>
      <p:pic>
        <p:nvPicPr>
          <p:cNvPr id="16" name="Picture 15" descr="CH4-eps-converted-to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8" y="4660900"/>
            <a:ext cx="1904938" cy="183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0493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60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Some atomistic systems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63926" y="3321278"/>
            <a:ext cx="161614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baseline="30000" dirty="0"/>
              <a:t> J. </a:t>
            </a:r>
            <a:r>
              <a:rPr lang="hu-HU" baseline="-25000" dirty="0"/>
              <a:t>Appl. </a:t>
            </a:r>
            <a:r>
              <a:rPr lang="hu-HU" baseline="30000" dirty="0"/>
              <a:t>Phys. 64, 6365 (1988).</a:t>
            </a:r>
            <a:endParaRPr lang="en-US" dirty="0"/>
          </a:p>
        </p:txBody>
      </p:sp>
      <p:sp>
        <p:nvSpPr>
          <p:cNvPr id="25" name="TextBox 8"/>
          <p:cNvSpPr txBox="1">
            <a:spLocks noChangeArrowheads="1"/>
          </p:cNvSpPr>
          <p:nvPr/>
        </p:nvSpPr>
        <p:spPr bwMode="auto">
          <a:xfrm>
            <a:off x="4686300" y="3919009"/>
            <a:ext cx="4457699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Solid State Physics: Nanotubes and Graphene</a:t>
            </a:r>
            <a:endParaRPr lang="en-US" sz="1600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26" name="TextBox 8"/>
          <p:cNvSpPr txBox="1">
            <a:spLocks noChangeArrowheads="1"/>
          </p:cNvSpPr>
          <p:nvPr/>
        </p:nvSpPr>
        <p:spPr bwMode="auto">
          <a:xfrm>
            <a:off x="5163618" y="1315509"/>
            <a:ext cx="3200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Chemistry: Methane molecule</a:t>
            </a:r>
            <a:endParaRPr lang="en-US" sz="1600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27" name="TextBox 8"/>
          <p:cNvSpPr txBox="1">
            <a:spLocks noChangeArrowheads="1"/>
          </p:cNvSpPr>
          <p:nvPr/>
        </p:nvSpPr>
        <p:spPr bwMode="auto">
          <a:xfrm>
            <a:off x="604318" y="1328209"/>
            <a:ext cx="2964382" cy="38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Biology: DNA molecule</a:t>
            </a:r>
            <a:endParaRPr lang="en-US" sz="1600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pic>
        <p:nvPicPr>
          <p:cNvPr id="16" name="Picture 15" descr="CH4-eps-converted-t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748" y="1905280"/>
            <a:ext cx="1897351" cy="1828520"/>
          </a:xfrm>
          <a:prstGeom prst="rect">
            <a:avLst/>
          </a:prstGeom>
        </p:spPr>
      </p:pic>
      <p:pic>
        <p:nvPicPr>
          <p:cNvPr id="3" name="Picture 2" descr="allotropes.001_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00" y="4409584"/>
            <a:ext cx="2476500" cy="195311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85800" y="1789450"/>
            <a:ext cx="2780897" cy="4408150"/>
            <a:chOff x="685800" y="1789450"/>
            <a:chExt cx="2780897" cy="4408150"/>
          </a:xfrm>
        </p:grpSpPr>
        <p:pic>
          <p:nvPicPr>
            <p:cNvPr id="2" name="Picture 1" descr="SDNA_t.gi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1" y="1789450"/>
              <a:ext cx="2552296" cy="437005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 bwMode="auto">
            <a:xfrm>
              <a:off x="685800" y="5816600"/>
              <a:ext cx="1206500" cy="3810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ts val="2388"/>
                </a:lnSpc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alOtf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290297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5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5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1016000"/>
            <a:ext cx="8382000" cy="457200"/>
          </a:xfrm>
        </p:spPr>
        <p:txBody>
          <a:bodyPr tIns="7056"/>
          <a:lstStyle/>
          <a:p>
            <a:pPr algn="ctr"/>
            <a:r>
              <a:rPr lang="en-US" dirty="0" err="1" smtClean="0">
                <a:latin typeface="Arial" pitchFamily="34" charset="0"/>
                <a:cs typeface="Arial" pitchFamily="34" charset="0"/>
              </a:rPr>
              <a:t>Ab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-initio Molecular Dynamics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54000" y="1264975"/>
            <a:ext cx="8534400" cy="4536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Courier New" pitchFamily="49" charset="0"/>
              <a:buChar char="o"/>
              <a:defRPr/>
            </a:pPr>
            <a:endParaRPr lang="en-US" sz="2000" dirty="0" smtClean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228600" indent="-228600"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Courier New" pitchFamily="49" charset="0"/>
              <a:buChar char="o"/>
              <a:defRPr/>
            </a:pPr>
            <a:endParaRPr lang="en-US" sz="2000" dirty="0" smtClean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228600" indent="-228600"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Courier New" pitchFamily="49" charset="0"/>
              <a:buChar char="o"/>
              <a:defRPr/>
            </a:pPr>
            <a:endParaRPr lang="en-US" sz="20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228600" indent="-228600"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Courier New" pitchFamily="49" charset="0"/>
              <a:buChar char="o"/>
              <a:defRPr/>
            </a:pP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Born-Oppenheimer (BO) Molecular Dynamics (Adiabatic Approximation)</a:t>
            </a:r>
          </a:p>
          <a:p>
            <a:pPr marL="971550" lvl="1" indent="-228600"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Courier New" pitchFamily="49" charset="0"/>
              <a:buChar char="o"/>
              <a:defRPr/>
            </a:pPr>
            <a:endParaRPr lang="en-US" sz="20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971550" lvl="1" indent="-228600"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Courier New" pitchFamily="49" charset="0"/>
              <a:buChar char="o"/>
              <a:defRPr/>
            </a:pP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Ions move, electrons find the ground state, ions move …</a:t>
            </a:r>
          </a:p>
          <a:p>
            <a:pPr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defRPr/>
            </a:pPr>
            <a:endParaRPr lang="en-US" sz="20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228600" indent="-228600"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Courier New" pitchFamily="49" charset="0"/>
              <a:buChar char="o"/>
              <a:defRPr/>
            </a:pP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Concurrence Dynamics (CD):</a:t>
            </a:r>
          </a:p>
          <a:p>
            <a:pPr marL="228600" indent="-228600"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Courier New" pitchFamily="49" charset="0"/>
              <a:buChar char="o"/>
              <a:defRPr/>
            </a:pPr>
            <a:endParaRPr lang="en-US" sz="20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971550" lvl="1" indent="-228600"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Courier New" pitchFamily="49" charset="0"/>
              <a:buChar char="o"/>
              <a:defRPr/>
            </a:pP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Ions and electrons move at the same time. No relaxation to the ground state needed.</a:t>
            </a:r>
          </a:p>
          <a:p>
            <a:pPr algn="just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defRPr/>
            </a:pPr>
            <a:endParaRPr lang="en-US" sz="20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29764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5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5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1016000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Hydrogen Molecule: First vibrational mode</a:t>
            </a:r>
          </a:p>
        </p:txBody>
      </p:sp>
      <p:pic>
        <p:nvPicPr>
          <p:cNvPr id="2" name="Picture 1" descr="image_min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331720"/>
            <a:ext cx="2959100" cy="2367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6945" y="1930401"/>
            <a:ext cx="5139555" cy="37442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 bwMode="auto">
          <a:xfrm>
            <a:off x="4724400" y="2946400"/>
            <a:ext cx="3797300" cy="19050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611188" y="5801260"/>
            <a:ext cx="57642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-US" sz="200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LOSS OF TOTAL ENERGY IN THE SYSTEM !!</a:t>
            </a:r>
          </a:p>
        </p:txBody>
      </p:sp>
    </p:spTree>
    <p:extLst>
      <p:ext uri="{BB962C8B-B14F-4D97-AF65-F5344CB8AC3E}">
        <p14:creationId xmlns:p14="http://schemas.microsoft.com/office/powerpoint/2010/main" val="274472423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5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5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1016000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The problem: Non-reversibility of the BE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2617839"/>
              </p:ext>
            </p:extLst>
          </p:nvPr>
        </p:nvGraphicFramePr>
        <p:xfrm>
          <a:off x="2309813" y="1919288"/>
          <a:ext cx="444500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01" name="Equation" r:id="rId5" imgW="2387600" imgH="431800" progId="Equation.DSMT4">
                  <p:embed/>
                </p:oleObj>
              </mc:Choice>
              <mc:Fallback>
                <p:oleObj name="Equation" r:id="rId5" imgW="23876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09813" y="1919288"/>
                        <a:ext cx="4445000" cy="803275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1144588" y="3159660"/>
            <a:ext cx="71612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-US" sz="200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Presence of non-equilibrium terms in the distribution function.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053482"/>
              </p:ext>
            </p:extLst>
          </p:nvPr>
        </p:nvGraphicFramePr>
        <p:xfrm>
          <a:off x="1200150" y="4824413"/>
          <a:ext cx="3286125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02" name="Equation" r:id="rId7" imgW="1765300" imgH="393700" progId="Equation.DSMT4">
                  <p:embed/>
                </p:oleObj>
              </mc:Choice>
              <mc:Fallback>
                <p:oleObj name="Equation" r:id="rId7" imgW="17653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00150" y="4824413"/>
                        <a:ext cx="3286125" cy="731837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3366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1144588" y="3667660"/>
            <a:ext cx="71612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-US" sz="2000" dirty="0" smtClean="0">
                <a:solidFill>
                  <a:srgbClr val="3366FF"/>
                </a:solidFill>
                <a:latin typeface="Arial" charset="0"/>
                <a:cs typeface="Arial" charset="0"/>
              </a:rPr>
              <a:t>Alternative solution, however, it needs more discussion: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9754334"/>
              </p:ext>
            </p:extLst>
          </p:nvPr>
        </p:nvGraphicFramePr>
        <p:xfrm>
          <a:off x="5662613" y="4416425"/>
          <a:ext cx="2743200" cy="170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03" name="Equation" r:id="rId9" imgW="1473200" imgH="914400" progId="Equation.DSMT4">
                  <p:embed/>
                </p:oleObj>
              </mc:Choice>
              <mc:Fallback>
                <p:oleObj name="Equation" r:id="rId9" imgW="147320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62613" y="4416425"/>
                        <a:ext cx="2743200" cy="1700213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3366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976927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5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5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647700"/>
            <a:ext cx="8382000" cy="457200"/>
          </a:xfrm>
        </p:spPr>
        <p:txBody>
          <a:bodyPr tIns="7056"/>
          <a:lstStyle/>
          <a:p>
            <a:pPr algn="ctr"/>
            <a:r>
              <a:rPr lang="en-US" dirty="0" err="1" smtClean="0">
                <a:latin typeface="Arial" pitchFamily="34" charset="0"/>
                <a:cs typeface="Arial" pitchFamily="34" charset="0"/>
              </a:rPr>
              <a:t>Ab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-initio Molecular Dynamics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545752"/>
              </p:ext>
            </p:extLst>
          </p:nvPr>
        </p:nvGraphicFramePr>
        <p:xfrm>
          <a:off x="2076450" y="5611813"/>
          <a:ext cx="3286125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6" name="Equation" r:id="rId5" imgW="1765300" imgH="393700" progId="Equation.DSMT4">
                  <p:embed/>
                </p:oleObj>
              </mc:Choice>
              <mc:Fallback>
                <p:oleObj name="Equation" r:id="rId5" imgW="17653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76450" y="5611813"/>
                        <a:ext cx="3286125" cy="731837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3366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099" y="1181100"/>
            <a:ext cx="6306881" cy="4406900"/>
          </a:xfrm>
          <a:prstGeom prst="rect">
            <a:avLst/>
          </a:prstGeom>
        </p:spPr>
      </p:pic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6732588" y="2791360"/>
            <a:ext cx="210661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-US" sz="2000" dirty="0" smtClean="0">
                <a:solidFill>
                  <a:srgbClr val="3366FF"/>
                </a:solidFill>
                <a:latin typeface="Arial" charset="0"/>
                <a:cs typeface="Arial" charset="0"/>
              </a:rPr>
              <a:t>CD is 17 times </a:t>
            </a:r>
          </a:p>
          <a:p>
            <a:pPr algn="just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-US" sz="2000" dirty="0" smtClean="0">
                <a:solidFill>
                  <a:srgbClr val="3366FF"/>
                </a:solidFill>
                <a:latin typeface="Arial" charset="0"/>
                <a:cs typeface="Arial" charset="0"/>
              </a:rPr>
              <a:t>faster than BO</a:t>
            </a:r>
          </a:p>
        </p:txBody>
      </p:sp>
    </p:spTree>
    <p:extLst>
      <p:ext uri="{BB962C8B-B14F-4D97-AF65-F5344CB8AC3E}">
        <p14:creationId xmlns:p14="http://schemas.microsoft.com/office/powerpoint/2010/main" val="29771224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>
          <a:xfrm>
            <a:off x="381000" y="931863"/>
            <a:ext cx="8380413" cy="576262"/>
          </a:xfrm>
        </p:spPr>
        <p:txBody>
          <a:bodyPr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Summary and Outlook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867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sp>
        <p:nvSpPr>
          <p:cNvPr id="58372" name="TextBox 5"/>
          <p:cNvSpPr txBox="1">
            <a:spLocks noChangeArrowheads="1"/>
          </p:cNvSpPr>
          <p:nvPr/>
        </p:nvSpPr>
        <p:spPr bwMode="auto">
          <a:xfrm>
            <a:off x="547688" y="1737260"/>
            <a:ext cx="8010525" cy="4478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We have developed a new kinetic formalism for the Kohn-Sham equations. It can be more suitable to develop an equation for the total density, instead of solving the electronic orbitals.</a:t>
            </a: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endParaRPr lang="en-US" sz="1600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A discretization of the velocity space in a small number of vectors makes the model competitive for solving many-body quantum systems.</a:t>
            </a: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endParaRPr lang="en-US" sz="1600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Numerical results show very good performance and efficiency compared with other numerical methods.</a:t>
            </a: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endParaRPr lang="en-US" sz="1600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r>
              <a:rPr lang="en-US" sz="16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Ab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-initio molecular dynamics can be performed one order of magnitude faster using CD than BO.</a:t>
            </a: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endParaRPr lang="en-US" sz="1600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Is it possible to derive the kinetic Kohn-Sham from the Kohn-</a:t>
            </a:r>
            <a:r>
              <a:rPr lang="en-US" sz="16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Hohenberg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theorem?</a:t>
            </a:r>
            <a:endParaRPr lang="en-US" sz="1600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algn="just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105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60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Many-Body </a:t>
            </a: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E</a:t>
            </a: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lectronic System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4233402"/>
              </p:ext>
            </p:extLst>
          </p:nvPr>
        </p:nvGraphicFramePr>
        <p:xfrm>
          <a:off x="1589088" y="4930775"/>
          <a:ext cx="5634037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43" name="Equation" r:id="rId5" imgW="2425700" imgH="457200" progId="Equation.DSMT4">
                  <p:embed/>
                </p:oleObj>
              </mc:Choice>
              <mc:Fallback>
                <p:oleObj name="Equation" r:id="rId5" imgW="24257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088" y="4930775"/>
                        <a:ext cx="5634037" cy="1062038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511300" y="4203700"/>
            <a:ext cx="57845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Due to the Coulomb interactions, the system is not separable!</a:t>
            </a:r>
          </a:p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becoming extremely difficult to solve</a:t>
            </a:r>
            <a:endParaRPr lang="en-US" sz="1600" dirty="0">
              <a:solidFill>
                <a:srgbClr val="FF0000"/>
              </a:solidFill>
            </a:endParaRP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629522"/>
              </p:ext>
            </p:extLst>
          </p:nvPr>
        </p:nvGraphicFramePr>
        <p:xfrm>
          <a:off x="3738563" y="1701800"/>
          <a:ext cx="1917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44" name="Equation" r:id="rId7" imgW="825500" imgH="393700" progId="Equation.DSMT4">
                  <p:embed/>
                </p:oleObj>
              </mc:Choice>
              <mc:Fallback>
                <p:oleObj name="Equation" r:id="rId7" imgW="8255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38563" y="1701800"/>
                        <a:ext cx="19177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685800" y="1308100"/>
            <a:ext cx="42440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In a multi-electronic system with N electrons:</a:t>
            </a: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298602"/>
              </p:ext>
            </p:extLst>
          </p:nvPr>
        </p:nvGraphicFramePr>
        <p:xfrm>
          <a:off x="487363" y="3216275"/>
          <a:ext cx="37465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45" name="Equation" r:id="rId9" imgW="1612900" imgH="215900" progId="Equation.DSMT4">
                  <p:embed/>
                </p:oleObj>
              </mc:Choice>
              <mc:Fallback>
                <p:oleObj name="Equation" r:id="rId9" imgW="1612900" imgH="215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7363" y="3216275"/>
                        <a:ext cx="3746500" cy="50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Left Brace 30"/>
          <p:cNvSpPr/>
          <p:nvPr/>
        </p:nvSpPr>
        <p:spPr bwMode="auto">
          <a:xfrm rot="5400000">
            <a:off x="2695575" y="1851025"/>
            <a:ext cx="285750" cy="24765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68500" y="2590800"/>
            <a:ext cx="1707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3N + N variables</a:t>
            </a: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564949"/>
              </p:ext>
            </p:extLst>
          </p:nvPr>
        </p:nvGraphicFramePr>
        <p:xfrm>
          <a:off x="5451475" y="2865438"/>
          <a:ext cx="1946275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46" name="Equation" r:id="rId11" imgW="838200" imgH="508000" progId="Equation.DSMT4">
                  <p:embed/>
                </p:oleObj>
              </mc:Choice>
              <mc:Fallback>
                <p:oleObj name="Equation" r:id="rId11" imgW="8382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51475" y="2865438"/>
                        <a:ext cx="1946275" cy="1177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Oval 33"/>
          <p:cNvSpPr/>
          <p:nvPr/>
        </p:nvSpPr>
        <p:spPr bwMode="auto">
          <a:xfrm>
            <a:off x="4889500" y="1892300"/>
            <a:ext cx="444500" cy="4572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cxnSp>
        <p:nvCxnSpPr>
          <p:cNvPr id="35" name="Straight Arrow Connector 34"/>
          <p:cNvCxnSpPr>
            <a:stCxn id="34" idx="4"/>
          </p:cNvCxnSpPr>
          <p:nvPr/>
        </p:nvCxnSpPr>
        <p:spPr bwMode="auto">
          <a:xfrm>
            <a:off x="5111750" y="2349500"/>
            <a:ext cx="349250" cy="5969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Oval 35"/>
          <p:cNvSpPr/>
          <p:nvPr/>
        </p:nvSpPr>
        <p:spPr bwMode="auto">
          <a:xfrm>
            <a:off x="4229100" y="1651000"/>
            <a:ext cx="444500" cy="4572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cxnSp>
        <p:nvCxnSpPr>
          <p:cNvPr id="37" name="Straight Arrow Connector 36"/>
          <p:cNvCxnSpPr>
            <a:stCxn id="36" idx="2"/>
          </p:cNvCxnSpPr>
          <p:nvPr/>
        </p:nvCxnSpPr>
        <p:spPr bwMode="auto">
          <a:xfrm flipH="1">
            <a:off x="762000" y="1879600"/>
            <a:ext cx="3467100" cy="12700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03216980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60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Many-Body </a:t>
            </a: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E</a:t>
            </a: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lectronic System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0682074"/>
              </p:ext>
            </p:extLst>
          </p:nvPr>
        </p:nvGraphicFramePr>
        <p:xfrm>
          <a:off x="3738563" y="1701800"/>
          <a:ext cx="1917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13" name="Equation" r:id="rId5" imgW="825500" imgH="393700" progId="Equation.DSMT4">
                  <p:embed/>
                </p:oleObj>
              </mc:Choice>
              <mc:Fallback>
                <p:oleObj name="Equation" r:id="rId5" imgW="8255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38563" y="1701800"/>
                        <a:ext cx="19177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5800" y="1308100"/>
            <a:ext cx="42440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In a multi-electronic system with N electrons:</a:t>
            </a: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562348"/>
              </p:ext>
            </p:extLst>
          </p:nvPr>
        </p:nvGraphicFramePr>
        <p:xfrm>
          <a:off x="487363" y="3216275"/>
          <a:ext cx="37465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14" name="Equation" r:id="rId7" imgW="1612900" imgH="215900" progId="Equation.DSMT4">
                  <p:embed/>
                </p:oleObj>
              </mc:Choice>
              <mc:Fallback>
                <p:oleObj name="Equation" r:id="rId7" imgW="1612900" imgH="215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7363" y="3216275"/>
                        <a:ext cx="3746500" cy="50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Left Brace 2"/>
          <p:cNvSpPr/>
          <p:nvPr/>
        </p:nvSpPr>
        <p:spPr bwMode="auto">
          <a:xfrm rot="5400000">
            <a:off x="2695575" y="1851025"/>
            <a:ext cx="285750" cy="24765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68500" y="2590800"/>
            <a:ext cx="1707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3N + N variables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723900" y="4533900"/>
            <a:ext cx="7442200" cy="1511300"/>
            <a:chOff x="787400" y="4940300"/>
            <a:chExt cx="7442200" cy="15113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787400" y="4940300"/>
              <a:ext cx="7442200" cy="1511300"/>
            </a:xfrm>
            <a:prstGeom prst="roundRect">
              <a:avLst/>
            </a:prstGeom>
            <a:solidFill>
              <a:srgbClr val="D6D6F5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ts val="2388"/>
                </a:lnSpc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alOtf" charset="0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914400" y="5003800"/>
              <a:ext cx="7255913" cy="1406525"/>
              <a:chOff x="685800" y="5003800"/>
              <a:chExt cx="7255913" cy="1406525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85800" y="5003800"/>
                <a:ext cx="7255913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tx1"/>
                    </a:solidFill>
                  </a:rPr>
                  <a:t>However, in most </a:t>
                </a:r>
                <a:r>
                  <a:rPr lang="en-US" sz="1600" dirty="0">
                    <a:solidFill>
                      <a:schemeClr val="tx1"/>
                    </a:solidFill>
                  </a:rPr>
                  <a:t>of the </a:t>
                </a:r>
                <a:r>
                  <a:rPr lang="en-US" sz="1600" dirty="0" smtClean="0">
                    <a:solidFill>
                      <a:schemeClr val="tx1"/>
                    </a:solidFill>
                  </a:rPr>
                  <a:t>cases, one needs only the </a:t>
                </a:r>
                <a:r>
                  <a:rPr lang="en-US" sz="1600" dirty="0">
                    <a:solidFill>
                      <a:schemeClr val="tx1"/>
                    </a:solidFill>
                  </a:rPr>
                  <a:t>total density of the </a:t>
                </a:r>
                <a:r>
                  <a:rPr lang="en-US" sz="1600" dirty="0" smtClean="0">
                    <a:solidFill>
                      <a:schemeClr val="tx1"/>
                    </a:solidFill>
                  </a:rPr>
                  <a:t>system:</a:t>
                </a:r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9" name="Object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0473867"/>
                  </p:ext>
                </p:extLst>
              </p:nvPr>
            </p:nvGraphicFramePr>
            <p:xfrm>
              <a:off x="2827338" y="5334000"/>
              <a:ext cx="3490912" cy="10763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315" name="Equation" r:id="rId9" imgW="1524000" imgH="469900" progId="Equation.DSMT4">
                      <p:embed/>
                    </p:oleObj>
                  </mc:Choice>
                  <mc:Fallback>
                    <p:oleObj name="Equation" r:id="rId9" imgW="1524000" imgH="4699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2827338" y="5334000"/>
                            <a:ext cx="3490912" cy="10763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142017"/>
              </p:ext>
            </p:extLst>
          </p:nvPr>
        </p:nvGraphicFramePr>
        <p:xfrm>
          <a:off x="5451475" y="2865438"/>
          <a:ext cx="1946275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16" name="Equation" r:id="rId11" imgW="838200" imgH="508000" progId="Equation.DSMT4">
                  <p:embed/>
                </p:oleObj>
              </mc:Choice>
              <mc:Fallback>
                <p:oleObj name="Equation" r:id="rId11" imgW="8382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51475" y="2865438"/>
                        <a:ext cx="1946275" cy="1177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val 1"/>
          <p:cNvSpPr/>
          <p:nvPr/>
        </p:nvSpPr>
        <p:spPr bwMode="auto">
          <a:xfrm>
            <a:off x="4889500" y="1892300"/>
            <a:ext cx="444500" cy="4572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cxnSp>
        <p:nvCxnSpPr>
          <p:cNvPr id="8" name="Straight Arrow Connector 7"/>
          <p:cNvCxnSpPr>
            <a:stCxn id="2" idx="4"/>
          </p:cNvCxnSpPr>
          <p:nvPr/>
        </p:nvCxnSpPr>
        <p:spPr bwMode="auto">
          <a:xfrm>
            <a:off x="5111750" y="2349500"/>
            <a:ext cx="349250" cy="5969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Oval 20"/>
          <p:cNvSpPr/>
          <p:nvPr/>
        </p:nvSpPr>
        <p:spPr bwMode="auto">
          <a:xfrm>
            <a:off x="4229100" y="1651000"/>
            <a:ext cx="444500" cy="4572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cxnSp>
        <p:nvCxnSpPr>
          <p:cNvPr id="22" name="Straight Arrow Connector 21"/>
          <p:cNvCxnSpPr>
            <a:stCxn id="21" idx="2"/>
          </p:cNvCxnSpPr>
          <p:nvPr/>
        </p:nvCxnSpPr>
        <p:spPr bwMode="auto">
          <a:xfrm flipH="1">
            <a:off x="762000" y="1879600"/>
            <a:ext cx="3467100" cy="12700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79467975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 bwMode="auto">
          <a:xfrm>
            <a:off x="419100" y="647700"/>
            <a:ext cx="8280400" cy="1803400"/>
          </a:xfrm>
          <a:prstGeom prst="roundRect">
            <a:avLst/>
          </a:prstGeom>
          <a:solidFill>
            <a:srgbClr val="D6D6F5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901267" y="3009901"/>
            <a:ext cx="2785533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Kohn-Sham (1965)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071887"/>
              </p:ext>
            </p:extLst>
          </p:nvPr>
        </p:nvGraphicFramePr>
        <p:xfrm>
          <a:off x="3206750" y="3052763"/>
          <a:ext cx="18891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52" name="Equation" r:id="rId5" imgW="812800" imgH="444500" progId="Equation.DSMT4">
                  <p:embed/>
                </p:oleObj>
              </mc:Choice>
              <mc:Fallback>
                <p:oleObj name="Equation" r:id="rId5" imgW="8128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06750" y="3052763"/>
                        <a:ext cx="1889125" cy="1031875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93700" y="2768600"/>
            <a:ext cx="5020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The ground state of the system can be expressed as:</a:t>
            </a: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200086"/>
              </p:ext>
            </p:extLst>
          </p:nvPr>
        </p:nvGraphicFramePr>
        <p:xfrm>
          <a:off x="3238500" y="3844925"/>
          <a:ext cx="3629025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53" name="Equation" r:id="rId7" imgW="1562100" imgH="419100" progId="Equation.DSMT4">
                  <p:embed/>
                </p:oleObj>
              </mc:Choice>
              <mc:Fallback>
                <p:oleObj name="Equation" r:id="rId7" imgW="15621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38500" y="3844925"/>
                        <a:ext cx="3629025" cy="973138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ounded Rectangle 24"/>
          <p:cNvSpPr/>
          <p:nvPr/>
        </p:nvSpPr>
        <p:spPr bwMode="auto">
          <a:xfrm>
            <a:off x="419100" y="5181600"/>
            <a:ext cx="8280400" cy="1231900"/>
          </a:xfrm>
          <a:prstGeom prst="roundRect">
            <a:avLst/>
          </a:prstGeom>
          <a:solidFill>
            <a:srgbClr val="D6D6F5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3400" y="5207000"/>
            <a:ext cx="216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Where the potential is</a:t>
            </a: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3350829"/>
              </p:ext>
            </p:extLst>
          </p:nvPr>
        </p:nvGraphicFramePr>
        <p:xfrm>
          <a:off x="941387" y="5759450"/>
          <a:ext cx="3084513" cy="541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54" name="Equation" r:id="rId9" imgW="1155700" imgH="203200" progId="Equation.DSMT4">
                  <p:embed/>
                </p:oleObj>
              </mc:Choice>
              <mc:Fallback>
                <p:oleObj name="Equation" r:id="rId9" imgW="1155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41387" y="5759450"/>
                        <a:ext cx="3084513" cy="541751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val 1"/>
          <p:cNvSpPr/>
          <p:nvPr/>
        </p:nvSpPr>
        <p:spPr bwMode="auto">
          <a:xfrm>
            <a:off x="3403600" y="5715000"/>
            <a:ext cx="698500" cy="660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cxnSp>
        <p:nvCxnSpPr>
          <p:cNvPr id="4" name="Straight Arrow Connector 3"/>
          <p:cNvCxnSpPr>
            <a:stCxn id="2" idx="6"/>
          </p:cNvCxnSpPr>
          <p:nvPr/>
        </p:nvCxnSpPr>
        <p:spPr bwMode="auto">
          <a:xfrm flipV="1">
            <a:off x="4102100" y="6032500"/>
            <a:ext cx="850900" cy="127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016500" y="5867400"/>
            <a:ext cx="3629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Exchange and correlation corrections.</a:t>
            </a: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79713"/>
              </p:ext>
            </p:extLst>
          </p:nvPr>
        </p:nvGraphicFramePr>
        <p:xfrm>
          <a:off x="398463" y="3663950"/>
          <a:ext cx="153511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55" name="Equation" r:id="rId11" imgW="660400" imgH="203200" progId="Equation.DSMT4">
                  <p:embed/>
                </p:oleObj>
              </mc:Choice>
              <mc:Fallback>
                <p:oleObj name="Equation" r:id="rId11" imgW="6604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8463" y="3663950"/>
                        <a:ext cx="1535112" cy="469900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238500" y="4787900"/>
            <a:ext cx="3827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Time independent Schrödinger equation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Right Arrow 2"/>
          <p:cNvSpPr/>
          <p:nvPr/>
        </p:nvSpPr>
        <p:spPr bwMode="auto">
          <a:xfrm>
            <a:off x="2159000" y="3594100"/>
            <a:ext cx="812800" cy="571500"/>
          </a:xfrm>
          <a:prstGeom prst="rightArrow">
            <a:avLst>
              <a:gd name="adj1" fmla="val 27778"/>
              <a:gd name="adj2" fmla="val 50000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2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7620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Kohn-</a:t>
            </a:r>
            <a:r>
              <a:rPr lang="en-US" dirty="0" err="1" smtClean="0">
                <a:latin typeface="Arial" charset="0"/>
                <a:ea typeface="ＭＳ Ｐゴシック" charset="0"/>
                <a:cs typeface="Arial" charset="0"/>
              </a:rPr>
              <a:t>Hohenberg</a:t>
            </a: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 Theorems (1964)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200" y="1308100"/>
            <a:ext cx="84708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Total energy is an unique functional of the electron density.</a:t>
            </a:r>
          </a:p>
          <a:p>
            <a:pPr marL="457200" indent="-457200">
              <a:buAutoNum type="arabicPeriod"/>
            </a:pPr>
            <a:endParaRPr lang="en-US" sz="1600" dirty="0">
              <a:solidFill>
                <a:schemeClr val="tx1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sz="1600" dirty="0" smtClean="0">
                <a:solidFill>
                  <a:schemeClr val="tx1"/>
                </a:solidFill>
              </a:rPr>
              <a:t>The </a:t>
            </a:r>
            <a:r>
              <a:rPr lang="en-US" sz="1600" dirty="0">
                <a:solidFill>
                  <a:schemeClr val="tx1"/>
                </a:solidFill>
              </a:rPr>
              <a:t>density that minimizes the total energy is the exact ground state of the system.</a:t>
            </a:r>
          </a:p>
          <a:p>
            <a:pPr marL="457200" indent="-457200">
              <a:buAutoNum type="arabicPeriod"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8524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5" name="Rounded Rectangle 24"/>
          <p:cNvSpPr/>
          <p:nvPr/>
        </p:nvSpPr>
        <p:spPr bwMode="auto">
          <a:xfrm>
            <a:off x="419100" y="863600"/>
            <a:ext cx="8280400" cy="1231900"/>
          </a:xfrm>
          <a:prstGeom prst="roundRect">
            <a:avLst/>
          </a:prstGeom>
          <a:solidFill>
            <a:srgbClr val="D6D6F5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3400" y="889000"/>
            <a:ext cx="3001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Potential energy of the system:</a:t>
            </a: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698999"/>
              </p:ext>
            </p:extLst>
          </p:nvPr>
        </p:nvGraphicFramePr>
        <p:xfrm>
          <a:off x="941387" y="1441450"/>
          <a:ext cx="3084513" cy="541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80" name="Equation" r:id="rId5" imgW="1155700" imgH="203200" progId="Equation.DSMT4">
                  <p:embed/>
                </p:oleObj>
              </mc:Choice>
              <mc:Fallback>
                <p:oleObj name="Equation" r:id="rId5" imgW="1155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41387" y="1441450"/>
                        <a:ext cx="3084513" cy="541751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186656"/>
              </p:ext>
            </p:extLst>
          </p:nvPr>
        </p:nvGraphicFramePr>
        <p:xfrm>
          <a:off x="819150" y="2725738"/>
          <a:ext cx="4268788" cy="195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81" name="Equation" r:id="rId7" imgW="1600200" imgH="736600" progId="Equation.DSMT4">
                  <p:embed/>
                </p:oleObj>
              </mc:Choice>
              <mc:Fallback>
                <p:oleObj name="Equation" r:id="rId7" imgW="1600200" imgH="736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9150" y="2725738"/>
                        <a:ext cx="4268788" cy="195897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638800" y="2857500"/>
            <a:ext cx="2477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Mean field approximation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38800" y="3733800"/>
            <a:ext cx="279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Potential energy due to Ions and external sources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32200" y="5295900"/>
            <a:ext cx="409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A. D</a:t>
            </a:r>
            <a:r>
              <a:rPr lang="en-US" sz="1600" dirty="0">
                <a:solidFill>
                  <a:schemeClr val="tx1"/>
                </a:solidFill>
              </a:rPr>
              <a:t>. </a:t>
            </a:r>
            <a:r>
              <a:rPr lang="en-US" sz="1600" dirty="0" err="1">
                <a:solidFill>
                  <a:schemeClr val="tx1"/>
                </a:solidFill>
              </a:rPr>
              <a:t>Becke</a:t>
            </a:r>
            <a:r>
              <a:rPr lang="en-US" sz="1600" dirty="0">
                <a:solidFill>
                  <a:schemeClr val="tx1"/>
                </a:solidFill>
              </a:rPr>
              <a:t>, Phys. Rev. A 38, 3098 (1988)</a:t>
            </a:r>
            <a:r>
              <a:rPr lang="en-US" sz="1600" dirty="0" smtClean="0">
                <a:solidFill>
                  <a:schemeClr val="tx1"/>
                </a:solidFill>
              </a:rPr>
              <a:t>.</a:t>
            </a: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454838"/>
              </p:ext>
            </p:extLst>
          </p:nvPr>
        </p:nvGraphicFramePr>
        <p:xfrm>
          <a:off x="1095375" y="5338763"/>
          <a:ext cx="541338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82" name="Equation" r:id="rId9" imgW="203200" imgH="203200" progId="Equation.DSMT4">
                  <p:embed/>
                </p:oleObj>
              </mc:Choice>
              <mc:Fallback>
                <p:oleObj name="Equation" r:id="rId9" imgW="2032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95375" y="5338763"/>
                        <a:ext cx="541338" cy="541337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3611109" y="5627301"/>
            <a:ext cx="44312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C.Lee,W.Yang,andR.G.Parr,Phys.Rev.B37,785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1778000" y="5626100"/>
            <a:ext cx="1765300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635000" y="4991100"/>
            <a:ext cx="7670800" cy="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5682594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4673600" y="5308600"/>
            <a:ext cx="3822700" cy="12065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205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05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762000"/>
            <a:ext cx="8382000" cy="457200"/>
          </a:xfrm>
        </p:spPr>
        <p:txBody>
          <a:bodyPr tIns="7056"/>
          <a:lstStyle/>
          <a:p>
            <a:pPr algn="ctr"/>
            <a:r>
              <a:rPr lang="en-US" smtClean="0">
                <a:latin typeface="Arial" pitchFamily="34" charset="0"/>
                <a:cs typeface="Arial" pitchFamily="34" charset="0"/>
              </a:rPr>
              <a:t>Kinetic Theory: Classical Gas</a:t>
            </a:r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133706"/>
              </p:ext>
            </p:extLst>
          </p:nvPr>
        </p:nvGraphicFramePr>
        <p:xfrm>
          <a:off x="1123950" y="2009775"/>
          <a:ext cx="2952750" cy="28321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92125"/>
                <a:gridCol w="492125"/>
                <a:gridCol w="492125"/>
                <a:gridCol w="492125"/>
                <a:gridCol w="492125"/>
                <a:gridCol w="492125"/>
              </a:tblGrid>
              <a:tr h="47201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01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01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01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01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01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10" name="Oval 55"/>
          <p:cNvSpPr>
            <a:spLocks noChangeArrowheads="1"/>
          </p:cNvSpPr>
          <p:nvPr/>
        </p:nvSpPr>
        <p:spPr bwMode="auto">
          <a:xfrm>
            <a:off x="2924175" y="2403475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11" name="Oval 56"/>
          <p:cNvSpPr>
            <a:spLocks noChangeArrowheads="1"/>
          </p:cNvSpPr>
          <p:nvPr/>
        </p:nvSpPr>
        <p:spPr bwMode="auto">
          <a:xfrm>
            <a:off x="1809750" y="3317875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12" name="Oval 57"/>
          <p:cNvSpPr>
            <a:spLocks noChangeArrowheads="1"/>
          </p:cNvSpPr>
          <p:nvPr/>
        </p:nvSpPr>
        <p:spPr bwMode="auto">
          <a:xfrm>
            <a:off x="1885950" y="2279650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13" name="Oval 58"/>
          <p:cNvSpPr>
            <a:spLocks noChangeArrowheads="1"/>
          </p:cNvSpPr>
          <p:nvPr/>
        </p:nvSpPr>
        <p:spPr bwMode="auto">
          <a:xfrm>
            <a:off x="2724150" y="3613150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14" name="Oval 59"/>
          <p:cNvSpPr>
            <a:spLocks noChangeArrowheads="1"/>
          </p:cNvSpPr>
          <p:nvPr/>
        </p:nvSpPr>
        <p:spPr bwMode="auto">
          <a:xfrm>
            <a:off x="2447925" y="2936875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15" name="Oval 60"/>
          <p:cNvSpPr>
            <a:spLocks noChangeArrowheads="1"/>
          </p:cNvSpPr>
          <p:nvPr/>
        </p:nvSpPr>
        <p:spPr bwMode="auto">
          <a:xfrm>
            <a:off x="3429000" y="2746375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16" name="Oval 61"/>
          <p:cNvSpPr>
            <a:spLocks noChangeArrowheads="1"/>
          </p:cNvSpPr>
          <p:nvPr/>
        </p:nvSpPr>
        <p:spPr bwMode="auto">
          <a:xfrm>
            <a:off x="3324225" y="4127500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17" name="Oval 62"/>
          <p:cNvSpPr>
            <a:spLocks noChangeArrowheads="1"/>
          </p:cNvSpPr>
          <p:nvPr/>
        </p:nvSpPr>
        <p:spPr bwMode="auto">
          <a:xfrm>
            <a:off x="1676400" y="4222750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18" name="Oval 63"/>
          <p:cNvSpPr>
            <a:spLocks noChangeArrowheads="1"/>
          </p:cNvSpPr>
          <p:nvPr/>
        </p:nvSpPr>
        <p:spPr bwMode="auto">
          <a:xfrm>
            <a:off x="3371850" y="2232025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19" name="Oval 64"/>
          <p:cNvSpPr>
            <a:spLocks noChangeArrowheads="1"/>
          </p:cNvSpPr>
          <p:nvPr/>
        </p:nvSpPr>
        <p:spPr bwMode="auto">
          <a:xfrm>
            <a:off x="2257425" y="3146425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20" name="Oval 65"/>
          <p:cNvSpPr>
            <a:spLocks noChangeArrowheads="1"/>
          </p:cNvSpPr>
          <p:nvPr/>
        </p:nvSpPr>
        <p:spPr bwMode="auto">
          <a:xfrm>
            <a:off x="2333625" y="2108200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21" name="Oval 66"/>
          <p:cNvSpPr>
            <a:spLocks noChangeArrowheads="1"/>
          </p:cNvSpPr>
          <p:nvPr/>
        </p:nvSpPr>
        <p:spPr bwMode="auto">
          <a:xfrm>
            <a:off x="3171825" y="3441700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22" name="Oval 67"/>
          <p:cNvSpPr>
            <a:spLocks noChangeArrowheads="1"/>
          </p:cNvSpPr>
          <p:nvPr/>
        </p:nvSpPr>
        <p:spPr bwMode="auto">
          <a:xfrm>
            <a:off x="2895600" y="2765425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23" name="Oval 68"/>
          <p:cNvSpPr>
            <a:spLocks noChangeArrowheads="1"/>
          </p:cNvSpPr>
          <p:nvPr/>
        </p:nvSpPr>
        <p:spPr bwMode="auto">
          <a:xfrm>
            <a:off x="3876675" y="2574925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24" name="Oval 69"/>
          <p:cNvSpPr>
            <a:spLocks noChangeArrowheads="1"/>
          </p:cNvSpPr>
          <p:nvPr/>
        </p:nvSpPr>
        <p:spPr bwMode="auto">
          <a:xfrm>
            <a:off x="3771900" y="3956050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25" name="Oval 70"/>
          <p:cNvSpPr>
            <a:spLocks noChangeArrowheads="1"/>
          </p:cNvSpPr>
          <p:nvPr/>
        </p:nvSpPr>
        <p:spPr bwMode="auto">
          <a:xfrm>
            <a:off x="2124075" y="4051300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26" name="Oval 71"/>
          <p:cNvSpPr>
            <a:spLocks noChangeArrowheads="1"/>
          </p:cNvSpPr>
          <p:nvPr/>
        </p:nvSpPr>
        <p:spPr bwMode="auto">
          <a:xfrm>
            <a:off x="2457450" y="2708275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27" name="Oval 72"/>
          <p:cNvSpPr>
            <a:spLocks noChangeArrowheads="1"/>
          </p:cNvSpPr>
          <p:nvPr/>
        </p:nvSpPr>
        <p:spPr bwMode="auto">
          <a:xfrm>
            <a:off x="1343025" y="3622675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28" name="Oval 73"/>
          <p:cNvSpPr>
            <a:spLocks noChangeArrowheads="1"/>
          </p:cNvSpPr>
          <p:nvPr/>
        </p:nvSpPr>
        <p:spPr bwMode="auto">
          <a:xfrm>
            <a:off x="1419225" y="2584450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29" name="Oval 74"/>
          <p:cNvSpPr>
            <a:spLocks noChangeArrowheads="1"/>
          </p:cNvSpPr>
          <p:nvPr/>
        </p:nvSpPr>
        <p:spPr bwMode="auto">
          <a:xfrm>
            <a:off x="2257425" y="3917950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30" name="Oval 75"/>
          <p:cNvSpPr>
            <a:spLocks noChangeArrowheads="1"/>
          </p:cNvSpPr>
          <p:nvPr/>
        </p:nvSpPr>
        <p:spPr bwMode="auto">
          <a:xfrm>
            <a:off x="1981200" y="3241675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31" name="Oval 76"/>
          <p:cNvSpPr>
            <a:spLocks noChangeArrowheads="1"/>
          </p:cNvSpPr>
          <p:nvPr/>
        </p:nvSpPr>
        <p:spPr bwMode="auto">
          <a:xfrm>
            <a:off x="1209675" y="4527550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32" name="Oval 77"/>
          <p:cNvSpPr>
            <a:spLocks noChangeArrowheads="1"/>
          </p:cNvSpPr>
          <p:nvPr/>
        </p:nvSpPr>
        <p:spPr bwMode="auto">
          <a:xfrm>
            <a:off x="1790700" y="3451225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33" name="Oval 78"/>
          <p:cNvSpPr>
            <a:spLocks noChangeArrowheads="1"/>
          </p:cNvSpPr>
          <p:nvPr/>
        </p:nvSpPr>
        <p:spPr bwMode="auto">
          <a:xfrm>
            <a:off x="1866900" y="2413000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34" name="Oval 79"/>
          <p:cNvSpPr>
            <a:spLocks noChangeArrowheads="1"/>
          </p:cNvSpPr>
          <p:nvPr/>
        </p:nvSpPr>
        <p:spPr bwMode="auto">
          <a:xfrm>
            <a:off x="2705100" y="3746500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35" name="Oval 80"/>
          <p:cNvSpPr>
            <a:spLocks noChangeArrowheads="1"/>
          </p:cNvSpPr>
          <p:nvPr/>
        </p:nvSpPr>
        <p:spPr bwMode="auto">
          <a:xfrm>
            <a:off x="2428875" y="3070225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36" name="Oval 81"/>
          <p:cNvSpPr>
            <a:spLocks noChangeArrowheads="1"/>
          </p:cNvSpPr>
          <p:nvPr/>
        </p:nvSpPr>
        <p:spPr bwMode="auto">
          <a:xfrm>
            <a:off x="1657350" y="4356100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37" name="Oval 82"/>
          <p:cNvSpPr>
            <a:spLocks noChangeArrowheads="1"/>
          </p:cNvSpPr>
          <p:nvPr/>
        </p:nvSpPr>
        <p:spPr bwMode="auto">
          <a:xfrm>
            <a:off x="3476625" y="4451350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38" name="Oval 83"/>
          <p:cNvSpPr>
            <a:spLocks noChangeArrowheads="1"/>
          </p:cNvSpPr>
          <p:nvPr/>
        </p:nvSpPr>
        <p:spPr bwMode="auto">
          <a:xfrm>
            <a:off x="1828800" y="4546600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39" name="Oval 84"/>
          <p:cNvSpPr>
            <a:spLocks noChangeArrowheads="1"/>
          </p:cNvSpPr>
          <p:nvPr/>
        </p:nvSpPr>
        <p:spPr bwMode="auto">
          <a:xfrm>
            <a:off x="3924300" y="4279900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40" name="Oval 85"/>
          <p:cNvSpPr>
            <a:spLocks noChangeArrowheads="1"/>
          </p:cNvSpPr>
          <p:nvPr/>
        </p:nvSpPr>
        <p:spPr bwMode="auto">
          <a:xfrm>
            <a:off x="2276475" y="4375150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41" name="Oval 86"/>
          <p:cNvSpPr>
            <a:spLocks noChangeArrowheads="1"/>
          </p:cNvSpPr>
          <p:nvPr/>
        </p:nvSpPr>
        <p:spPr bwMode="auto">
          <a:xfrm>
            <a:off x="2409825" y="4241800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42" name="Oval 87"/>
          <p:cNvSpPr>
            <a:spLocks noChangeArrowheads="1"/>
          </p:cNvSpPr>
          <p:nvPr/>
        </p:nvSpPr>
        <p:spPr bwMode="auto">
          <a:xfrm>
            <a:off x="2857500" y="4070350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43" name="Oval 88"/>
          <p:cNvSpPr>
            <a:spLocks noChangeArrowheads="1"/>
          </p:cNvSpPr>
          <p:nvPr/>
        </p:nvSpPr>
        <p:spPr bwMode="auto">
          <a:xfrm>
            <a:off x="1809750" y="4679950"/>
            <a:ext cx="104775" cy="10477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44" name="Freeform 90"/>
          <p:cNvSpPr>
            <a:spLocks noChangeArrowheads="1"/>
          </p:cNvSpPr>
          <p:nvPr/>
        </p:nvSpPr>
        <p:spPr bwMode="auto">
          <a:xfrm>
            <a:off x="2590800" y="2136775"/>
            <a:ext cx="2952750" cy="1285875"/>
          </a:xfrm>
          <a:custGeom>
            <a:avLst/>
            <a:gdLst>
              <a:gd name="T0" fmla="*/ 0 w 2952750"/>
              <a:gd name="T1" fmla="*/ 1574118 h 1257300"/>
              <a:gd name="T2" fmla="*/ 2952750 w 2952750"/>
              <a:gd name="T3" fmla="*/ 0 h 1257300"/>
              <a:gd name="T4" fmla="*/ 0 60000 65536"/>
              <a:gd name="T5" fmla="*/ 0 60000 65536"/>
              <a:gd name="T6" fmla="*/ 0 w 2952750"/>
              <a:gd name="T7" fmla="*/ 0 h 1257300"/>
              <a:gd name="T8" fmla="*/ 2952750 w 2952750"/>
              <a:gd name="T9" fmla="*/ 1257300 h 12573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952750" h="1257300">
                <a:moveTo>
                  <a:pt x="0" y="1257300"/>
                </a:moveTo>
                <a:lnTo>
                  <a:pt x="2952750" y="0"/>
                </a:lnTo>
              </a:path>
            </a:pathLst>
          </a:cu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45" name="Freeform 91"/>
          <p:cNvSpPr>
            <a:spLocks noChangeArrowheads="1"/>
          </p:cNvSpPr>
          <p:nvPr/>
        </p:nvSpPr>
        <p:spPr bwMode="auto">
          <a:xfrm>
            <a:off x="2590800" y="3898900"/>
            <a:ext cx="2952750" cy="152400"/>
          </a:xfrm>
          <a:custGeom>
            <a:avLst/>
            <a:gdLst>
              <a:gd name="T0" fmla="*/ 0 w 2390775"/>
              <a:gd name="T1" fmla="*/ 0 h 47625"/>
              <a:gd name="T2" fmla="*/ 19743255 w 2390775"/>
              <a:gd name="T3" fmla="*/ 2147483647 h 47625"/>
              <a:gd name="T4" fmla="*/ 0 60000 65536"/>
              <a:gd name="T5" fmla="*/ 0 60000 65536"/>
              <a:gd name="T6" fmla="*/ 0 w 2390775"/>
              <a:gd name="T7" fmla="*/ 0 h 47625"/>
              <a:gd name="T8" fmla="*/ 2390775 w 2390775"/>
              <a:gd name="T9" fmla="*/ 47625 h 476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90775" h="47625">
                <a:moveTo>
                  <a:pt x="0" y="0"/>
                </a:moveTo>
                <a:lnTo>
                  <a:pt x="2390775" y="47625"/>
                </a:lnTo>
              </a:path>
            </a:pathLst>
          </a:cu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2146" name="Straight Connector 100"/>
          <p:cNvCxnSpPr>
            <a:cxnSpLocks noChangeShapeType="1"/>
          </p:cNvCxnSpPr>
          <p:nvPr/>
        </p:nvCxnSpPr>
        <p:spPr bwMode="auto">
          <a:xfrm flipV="1">
            <a:off x="3086100" y="2136775"/>
            <a:ext cx="4371975" cy="12858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47" name="Straight Connector 103"/>
          <p:cNvCxnSpPr>
            <a:cxnSpLocks noChangeShapeType="1"/>
          </p:cNvCxnSpPr>
          <p:nvPr/>
        </p:nvCxnSpPr>
        <p:spPr bwMode="auto">
          <a:xfrm>
            <a:off x="3086100" y="3889375"/>
            <a:ext cx="4371975" cy="1619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148" name="Rectangle 92"/>
          <p:cNvSpPr>
            <a:spLocks noChangeArrowheads="1"/>
          </p:cNvSpPr>
          <p:nvPr/>
        </p:nvSpPr>
        <p:spPr bwMode="auto">
          <a:xfrm>
            <a:off x="5543550" y="2136775"/>
            <a:ext cx="1914525" cy="19145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49" name="Oval 108"/>
          <p:cNvSpPr>
            <a:spLocks noChangeArrowheads="1"/>
          </p:cNvSpPr>
          <p:nvPr/>
        </p:nvSpPr>
        <p:spPr bwMode="auto">
          <a:xfrm>
            <a:off x="6219825" y="2965450"/>
            <a:ext cx="342900" cy="342900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050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0168029"/>
              </p:ext>
            </p:extLst>
          </p:nvPr>
        </p:nvGraphicFramePr>
        <p:xfrm>
          <a:off x="6280150" y="4114800"/>
          <a:ext cx="4349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07" name="Equation" r:id="rId5" imgW="190440" imgH="177480" progId="Equation.DSMT4">
                  <p:embed/>
                </p:oleObj>
              </mc:Choice>
              <mc:Fallback>
                <p:oleObj name="Equation" r:id="rId5" imgW="1904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150" y="4114800"/>
                        <a:ext cx="434975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368286"/>
              </p:ext>
            </p:extLst>
          </p:nvPr>
        </p:nvGraphicFramePr>
        <p:xfrm>
          <a:off x="7594600" y="2905125"/>
          <a:ext cx="4349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08" name="Equation" r:id="rId7" imgW="190440" imgH="177480" progId="Equation.DSMT4">
                  <p:embed/>
                </p:oleObj>
              </mc:Choice>
              <mc:Fallback>
                <p:oleObj name="Equation" r:id="rId7" imgW="1904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4600" y="2905125"/>
                        <a:ext cx="434975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307981"/>
              </p:ext>
            </p:extLst>
          </p:nvPr>
        </p:nvGraphicFramePr>
        <p:xfrm>
          <a:off x="5851525" y="3413125"/>
          <a:ext cx="130492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09" name="Equation" r:id="rId9" imgW="571320" imgH="203040" progId="Equation.DSMT4">
                  <p:embed/>
                </p:oleObj>
              </mc:Choice>
              <mc:Fallback>
                <p:oleObj name="Equation" r:id="rId9" imgW="5713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1525" y="3413125"/>
                        <a:ext cx="1304925" cy="465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548997"/>
              </p:ext>
            </p:extLst>
          </p:nvPr>
        </p:nvGraphicFramePr>
        <p:xfrm>
          <a:off x="4762500" y="5339744"/>
          <a:ext cx="3263900" cy="529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10" name="Equation" r:id="rId11" imgW="1257120" imgH="203040" progId="Equation.DSMT4">
                  <p:embed/>
                </p:oleObj>
              </mc:Choice>
              <mc:Fallback>
                <p:oleObj name="Equation" r:id="rId11" imgW="12571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0" y="5339744"/>
                        <a:ext cx="3263900" cy="5292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50" name="Straight Arrow Connector 113"/>
          <p:cNvCxnSpPr>
            <a:cxnSpLocks noChangeShapeType="1"/>
            <a:endCxn id="2151" idx="1"/>
          </p:cNvCxnSpPr>
          <p:nvPr/>
        </p:nvCxnSpPr>
        <p:spPr bwMode="auto">
          <a:xfrm>
            <a:off x="5162550" y="5791200"/>
            <a:ext cx="704850" cy="5048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151" name="TextBox 114"/>
          <p:cNvSpPr txBox="1">
            <a:spLocks noChangeArrowheads="1"/>
          </p:cNvSpPr>
          <p:nvPr/>
        </p:nvSpPr>
        <p:spPr bwMode="auto">
          <a:xfrm>
            <a:off x="5867400" y="6096000"/>
            <a:ext cx="19637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Number of particles</a:t>
            </a:r>
          </a:p>
        </p:txBody>
      </p:sp>
      <p:sp>
        <p:nvSpPr>
          <p:cNvPr id="2152" name="TextBox 117"/>
          <p:cNvSpPr txBox="1">
            <a:spLocks noChangeArrowheads="1"/>
          </p:cNvSpPr>
          <p:nvPr/>
        </p:nvSpPr>
        <p:spPr bwMode="auto">
          <a:xfrm>
            <a:off x="1009650" y="1393825"/>
            <a:ext cx="1965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Phase space</a:t>
            </a:r>
          </a:p>
        </p:txBody>
      </p:sp>
      <p:cxnSp>
        <p:nvCxnSpPr>
          <p:cNvPr id="2153" name="Straight Arrow Connector 119"/>
          <p:cNvCxnSpPr>
            <a:cxnSpLocks noChangeShapeType="1"/>
          </p:cNvCxnSpPr>
          <p:nvPr/>
        </p:nvCxnSpPr>
        <p:spPr bwMode="auto">
          <a:xfrm rot="5400000" flipH="1" flipV="1">
            <a:off x="234156" y="3475832"/>
            <a:ext cx="1343025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154" name="TextBox 120"/>
          <p:cNvSpPr txBox="1">
            <a:spLocks noChangeArrowheads="1"/>
          </p:cNvSpPr>
          <p:nvPr/>
        </p:nvSpPr>
        <p:spPr bwMode="auto">
          <a:xfrm rot="-5400000">
            <a:off x="-173831" y="3267869"/>
            <a:ext cx="14938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Velocity space</a:t>
            </a:r>
          </a:p>
        </p:txBody>
      </p:sp>
      <p:cxnSp>
        <p:nvCxnSpPr>
          <p:cNvPr id="2155" name="Straight Arrow Connector 121"/>
          <p:cNvCxnSpPr>
            <a:cxnSpLocks noChangeShapeType="1"/>
          </p:cNvCxnSpPr>
          <p:nvPr/>
        </p:nvCxnSpPr>
        <p:spPr bwMode="auto">
          <a:xfrm rot="10800000" flipH="1" flipV="1">
            <a:off x="1900238" y="5037138"/>
            <a:ext cx="1343025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156" name="TextBox 122"/>
          <p:cNvSpPr txBox="1">
            <a:spLocks noChangeArrowheads="1"/>
          </p:cNvSpPr>
          <p:nvPr/>
        </p:nvSpPr>
        <p:spPr bwMode="auto">
          <a:xfrm>
            <a:off x="1844675" y="5168900"/>
            <a:ext cx="14144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Spatial space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193800" y="6223000"/>
            <a:ext cx="2078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tx1"/>
                </a:solidFill>
              </a:rPr>
              <a:t>Boltzmann Equation</a:t>
            </a: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393688"/>
              </p:ext>
            </p:extLst>
          </p:nvPr>
        </p:nvGraphicFramePr>
        <p:xfrm>
          <a:off x="280988" y="5516920"/>
          <a:ext cx="3046412" cy="858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11" name="Equation" r:id="rId13" imgW="1397000" imgH="393700" progId="Equation.DSMT4">
                  <p:embed/>
                </p:oleObj>
              </mc:Choice>
              <mc:Fallback>
                <p:oleObj name="Equation" r:id="rId13" imgW="13970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80988" y="5516920"/>
                        <a:ext cx="3046412" cy="858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234123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60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Kohn-Sham and Boltzmann Equations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68900" y="1574800"/>
            <a:ext cx="2910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Kinetic Kohn-Sham Equations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5000" y="1574800"/>
            <a:ext cx="2078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Boltzmann Equation:</a:t>
            </a: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255584"/>
              </p:ext>
            </p:extLst>
          </p:nvPr>
        </p:nvGraphicFramePr>
        <p:xfrm>
          <a:off x="649288" y="1981200"/>
          <a:ext cx="32448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42" name="Equation" r:id="rId5" imgW="1397000" imgH="393700" progId="Equation.DSMT4">
                  <p:embed/>
                </p:oleObj>
              </mc:Choice>
              <mc:Fallback>
                <p:oleObj name="Equation" r:id="rId5" imgW="13970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9288" y="1981200"/>
                        <a:ext cx="324485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108700" y="1625600"/>
            <a:ext cx="11176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rgbClr val="FF0000"/>
                </a:solidFill>
              </a:rPr>
              <a:t>?</a:t>
            </a:r>
            <a:endParaRPr lang="en-US" sz="11500" dirty="0">
              <a:solidFill>
                <a:srgbClr val="FF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85800" y="3175000"/>
            <a:ext cx="2693988" cy="2794000"/>
            <a:chOff x="685800" y="3175000"/>
            <a:chExt cx="2693988" cy="2794000"/>
          </a:xfrm>
        </p:grpSpPr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81314999"/>
                </p:ext>
              </p:extLst>
            </p:nvPr>
          </p:nvGraphicFramePr>
          <p:xfrm>
            <a:off x="1138238" y="5054600"/>
            <a:ext cx="2241550" cy="914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243" name="Equation" r:id="rId7" imgW="965200" imgH="393700" progId="Equation.DSMT4">
                    <p:embed/>
                  </p:oleObj>
                </mc:Choice>
                <mc:Fallback>
                  <p:oleObj name="Equation" r:id="rId7" imgW="965200" imgH="3937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138238" y="5054600"/>
                          <a:ext cx="2241550" cy="914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Down Arrow 3"/>
            <p:cNvSpPr/>
            <p:nvPr/>
          </p:nvSpPr>
          <p:spPr bwMode="auto">
            <a:xfrm>
              <a:off x="2108200" y="3175000"/>
              <a:ext cx="381000" cy="1435100"/>
            </a:xfrm>
            <a:prstGeom prst="downArrow">
              <a:avLst/>
            </a:prstGeom>
            <a:solidFill>
              <a:srgbClr val="3366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ts val="2388"/>
                </a:lnSpc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alOtf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5800" y="3568700"/>
              <a:ext cx="10288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Leads to: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978400" y="3276600"/>
            <a:ext cx="3629025" cy="2824163"/>
            <a:chOff x="4978400" y="3276600"/>
            <a:chExt cx="3629025" cy="2824163"/>
          </a:xfrm>
        </p:grpSpPr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94583638"/>
                </p:ext>
              </p:extLst>
            </p:nvPr>
          </p:nvGraphicFramePr>
          <p:xfrm>
            <a:off x="4978400" y="5127625"/>
            <a:ext cx="36290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244" name="Equation" r:id="rId9" imgW="1562100" imgH="419100" progId="Equation.DSMT4">
                    <p:embed/>
                  </p:oleObj>
                </mc:Choice>
                <mc:Fallback>
                  <p:oleObj name="Equation" r:id="rId9" imgW="1562100" imgH="4191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978400" y="5127625"/>
                          <a:ext cx="3629025" cy="9731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Down Arrow 14"/>
            <p:cNvSpPr/>
            <p:nvPr/>
          </p:nvSpPr>
          <p:spPr bwMode="auto">
            <a:xfrm>
              <a:off x="6400800" y="3276600"/>
              <a:ext cx="381000" cy="1689100"/>
            </a:xfrm>
            <a:prstGeom prst="downArrow">
              <a:avLst/>
            </a:prstGeom>
            <a:solidFill>
              <a:srgbClr val="3366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ts val="2388"/>
                </a:lnSpc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alOtf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946900" y="4076700"/>
              <a:ext cx="926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Lead to: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89309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MalOtf"/>
        <a:ea typeface="ＭＳ Ｐゴシック"/>
        <a:cs typeface="ＭＳ Ｐゴシック"/>
      </a:majorFont>
      <a:minorFont>
        <a:latin typeface="MalOtf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ts val="2388"/>
          </a:lnSpc>
          <a:spcBef>
            <a:spcPts val="60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MalOtf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ts val="2388"/>
          </a:lnSpc>
          <a:spcBef>
            <a:spcPts val="60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MalOtf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MalOtf"/>
        <a:ea typeface="ＭＳ Ｐゴシック"/>
        <a:cs typeface="ＭＳ Ｐゴシック"/>
      </a:majorFont>
      <a:minorFont>
        <a:latin typeface="MalOtf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ts val="2388"/>
          </a:lnSpc>
          <a:spcBef>
            <a:spcPts val="60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MalOtf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ts val="2388"/>
          </a:lnSpc>
          <a:spcBef>
            <a:spcPts val="60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MalOtf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15061</TotalTime>
  <Words>1313</Words>
  <Application>Microsoft Macintosh PowerPoint</Application>
  <PresentationFormat>On-screen Show (4:3)</PresentationFormat>
  <Paragraphs>230</Paragraphs>
  <Slides>34</Slides>
  <Notes>33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Office Theme</vt:lpstr>
      <vt:lpstr>1_Office Theme</vt:lpstr>
      <vt:lpstr>Equation</vt:lpstr>
      <vt:lpstr>PowerPoint Presentation</vt:lpstr>
      <vt:lpstr>PowerPoint Presentation</vt:lpstr>
      <vt:lpstr>Some atomistic systems</vt:lpstr>
      <vt:lpstr>Many-Body Electronic System</vt:lpstr>
      <vt:lpstr>Many-Body Electronic System</vt:lpstr>
      <vt:lpstr>Kohn-Sham (1965)</vt:lpstr>
      <vt:lpstr>PowerPoint Presentation</vt:lpstr>
      <vt:lpstr>Kinetic Theory: Classical Gas</vt:lpstr>
      <vt:lpstr>Kohn-Sham and Boltzmann Equations</vt:lpstr>
      <vt:lpstr>Kohn-Sham as Diffusion Equation</vt:lpstr>
      <vt:lpstr>Ground wave function as gas of virtual particles</vt:lpstr>
      <vt:lpstr>Using Hermite Polynomials. For Simplicity</vt:lpstr>
      <vt:lpstr>Equilibrium distribution and Source Term</vt:lpstr>
      <vt:lpstr>The kinetic formalism:</vt:lpstr>
      <vt:lpstr>Number of dimensions</vt:lpstr>
      <vt:lpstr>Lattice Boltzmann Method for Fluids</vt:lpstr>
      <vt:lpstr>Lattice Kinetic Kohn-Sham Model</vt:lpstr>
      <vt:lpstr>Convergence to the Ground State</vt:lpstr>
      <vt:lpstr>Exchange-Correlation energies</vt:lpstr>
      <vt:lpstr>Carbon Orbitals and Methane Molecule</vt:lpstr>
      <vt:lpstr>Limitation:</vt:lpstr>
      <vt:lpstr>Imposing Vanishing Higher Order Moments</vt:lpstr>
      <vt:lpstr>Imposing Vanishing Higher Order Moments</vt:lpstr>
      <vt:lpstr>Some test for Poisson Equation</vt:lpstr>
      <vt:lpstr>Some test for Poisson Equation</vt:lpstr>
      <vt:lpstr>Some test for Poisson Equation</vt:lpstr>
      <vt:lpstr>Repeating the same for lattice kinetic KS, in 3D</vt:lpstr>
      <vt:lpstr>Comparison with the Previous Approach</vt:lpstr>
      <vt:lpstr>Comparison with Standard Methods</vt:lpstr>
      <vt:lpstr>Ab-initio Molecular Dynamics</vt:lpstr>
      <vt:lpstr>Hydrogen Molecule: First vibrational mode</vt:lpstr>
      <vt:lpstr>The problem: Non-reversibility of the BE</vt:lpstr>
      <vt:lpstr>Ab-initio Molecular Dynamics</vt:lpstr>
      <vt:lpstr>Summary and Outlook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Renato</dc:creator>
  <cp:lastModifiedBy>Miller Mendoza Jimenez</cp:lastModifiedBy>
  <cp:revision>954</cp:revision>
  <cp:lastPrinted>2012-03-04T19:28:49Z</cp:lastPrinted>
  <dcterms:created xsi:type="dcterms:W3CDTF">1601-01-01T00:00:00Z</dcterms:created>
  <dcterms:modified xsi:type="dcterms:W3CDTF">2017-12-15T12:00:06Z</dcterms:modified>
</cp:coreProperties>
</file>